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Default Extension="gif" ContentType="image/gif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2" r:id="rId3"/>
    <p:sldId id="257" r:id="rId4"/>
    <p:sldId id="269" r:id="rId5"/>
    <p:sldId id="270" r:id="rId6"/>
    <p:sldId id="274" r:id="rId7"/>
    <p:sldId id="275" r:id="rId8"/>
    <p:sldId id="276" r:id="rId9"/>
    <p:sldId id="277" r:id="rId10"/>
    <p:sldId id="263" r:id="rId11"/>
    <p:sldId id="284" r:id="rId12"/>
    <p:sldId id="278" r:id="rId13"/>
    <p:sldId id="273" r:id="rId14"/>
    <p:sldId id="279" r:id="rId15"/>
    <p:sldId id="280" r:id="rId16"/>
    <p:sldId id="285" r:id="rId17"/>
    <p:sldId id="286" r:id="rId18"/>
    <p:sldId id="281" r:id="rId19"/>
    <p:sldId id="282" r:id="rId20"/>
    <p:sldId id="283" r:id="rId21"/>
    <p:sldId id="287" r:id="rId22"/>
    <p:sldId id="288" r:id="rId23"/>
    <p:sldId id="289" r:id="rId24"/>
    <p:sldId id="290" r:id="rId25"/>
    <p:sldId id="26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46448026721985397"/>
          <c:y val="0"/>
          <c:w val="0.52250885826771654"/>
          <c:h val="0.94992181935855891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Количество пользователей библиотеки - 1456</c:v>
                </c:pt>
                <c:pt idx="1">
                  <c:v>Количество посещений  - 14691</c:v>
                </c:pt>
                <c:pt idx="2">
                  <c:v>Количество книговыдач - 40156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15000</c:v>
                </c:pt>
                <c:pt idx="1">
                  <c:v>25000</c:v>
                </c:pt>
                <c:pt idx="2">
                  <c:v>40000</c:v>
                </c:pt>
              </c:numCache>
            </c:numRef>
          </c:val>
        </c:ser>
        <c:dLbls/>
        <c:shape val="box"/>
        <c:axId val="87312256"/>
        <c:axId val="87313792"/>
        <c:axId val="0"/>
      </c:bar3DChart>
      <c:catAx>
        <c:axId val="87312256"/>
        <c:scaling>
          <c:orientation val="minMax"/>
        </c:scaling>
        <c:axPos val="l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87313792"/>
        <c:crosses val="autoZero"/>
        <c:auto val="1"/>
        <c:lblAlgn val="ctr"/>
        <c:lblOffset val="100"/>
      </c:catAx>
      <c:valAx>
        <c:axId val="87313792"/>
        <c:scaling>
          <c:orientation val="minMax"/>
        </c:scaling>
        <c:delete val="1"/>
        <c:axPos val="b"/>
        <c:numFmt formatCode="General" sourceLinked="1"/>
        <c:tickLblPos val="nextTo"/>
        <c:crossAx val="87312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Женщины 63%</c:v>
                </c:pt>
                <c:pt idx="1">
                  <c:v>Мужчины 47%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0.63000000000000023</c:v>
                </c:pt>
                <c:pt idx="1">
                  <c:v>0.47000000000000008</c:v>
                </c:pt>
              </c:numCache>
            </c:numRef>
          </c:val>
        </c:ser>
        <c:dLbls/>
        <c:firstSliceAng val="0"/>
      </c:pieChart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3148148148148147E-3"/>
          <c:y val="4.3650793650793669E-2"/>
          <c:w val="0.71400572324292799"/>
          <c:h val="0.912698412698413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15-17 лет 34%</c:v>
                </c:pt>
                <c:pt idx="1">
                  <c:v>18-30 лет 29%</c:v>
                </c:pt>
                <c:pt idx="2">
                  <c:v>пенсионеры 21% </c:v>
                </c:pt>
                <c:pt idx="3">
                  <c:v>старше 30 лет 16%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0.29000000000000009</c:v>
                </c:pt>
                <c:pt idx="2">
                  <c:v>0.21000000000000005</c:v>
                </c:pt>
                <c:pt idx="3">
                  <c:v>0.16</c:v>
                </c:pt>
              </c:numCache>
            </c:numRef>
          </c:val>
        </c:ser>
        <c:dLbls/>
      </c:pie3DChart>
    </c:plotArea>
    <c:legend>
      <c:legendPos val="r"/>
      <c:layout/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Высшее 44%</c:v>
                </c:pt>
                <c:pt idx="1">
                  <c:v>Основное общее 34%</c:v>
                </c:pt>
                <c:pt idx="2">
                  <c:v>Среднее профессиональное 12%</c:v>
                </c:pt>
                <c:pt idx="3">
                  <c:v>Среднее 10%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0.44</c:v>
                </c:pt>
                <c:pt idx="1">
                  <c:v>0.34</c:v>
                </c:pt>
                <c:pt idx="2">
                  <c:v>0.12000000000000002</c:v>
                </c:pt>
                <c:pt idx="3">
                  <c:v>0.1</c:v>
                </c:pt>
              </c:numCache>
            </c:numRef>
          </c:val>
        </c:ser>
        <c:dLbls/>
      </c:pie3DChart>
    </c:plotArea>
    <c:legend>
      <c:legendPos val="r"/>
      <c:layout/>
    </c:legend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2.9847111004760171E-2"/>
          <c:y val="5.2120642311365796E-2"/>
          <c:w val="0.96548259956982807"/>
          <c:h val="0.80643942846567962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Новые компьютерные программы       50 %</c:v>
                </c:pt>
                <c:pt idx="1">
                  <c:v>Новые формы работы в библиотеке 50%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Новые компьютерные программы       50 %</c:v>
                </c:pt>
                <c:pt idx="1">
                  <c:v>Новые формы работы в библиотеке 50%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Новые компьютерные программы       50 %</c:v>
                </c:pt>
                <c:pt idx="1">
                  <c:v>Новые формы работы в библиотеке 50%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overlap val="100"/>
        <c:axId val="90205568"/>
        <c:axId val="90231936"/>
      </c:barChart>
      <c:catAx>
        <c:axId val="90205568"/>
        <c:scaling>
          <c:orientation val="minMax"/>
        </c:scaling>
        <c:axPos val="b"/>
        <c:tickLblPos val="nextTo"/>
        <c:crossAx val="90231936"/>
        <c:crosses val="autoZero"/>
        <c:auto val="1"/>
        <c:lblAlgn val="ctr"/>
        <c:lblOffset val="100"/>
      </c:catAx>
      <c:valAx>
        <c:axId val="902319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90205568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cat>
            <c:strRef>
              <c:f>Лист1!$A$2:$A$4</c:f>
              <c:strCache>
                <c:ptCount val="3"/>
                <c:pt idx="0">
                  <c:v>Актуальные фонды 50 %</c:v>
                </c:pt>
                <c:pt idx="1">
                  <c:v>Комфортные помещения 30 %</c:v>
                </c:pt>
                <c:pt idx="2">
                  <c:v>Компьютеры и новая оргтехника 20%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</c:v>
                </c:pt>
                <c:pt idx="1">
                  <c:v>0.30000000000000016</c:v>
                </c:pt>
                <c:pt idx="2">
                  <c:v>0.2</c:v>
                </c:pt>
              </c:numCache>
            </c:numRef>
          </c:val>
        </c:ser>
        <c:dLbls/>
      </c:pie3DChart>
    </c:plotArea>
    <c:legend>
      <c:legendPos val="r"/>
      <c:layout/>
    </c:legend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6296296296296311E-3"/>
          <c:y val="4.3650793650793669E-2"/>
          <c:w val="0.61864701808107381"/>
          <c:h val="0.912698412698413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 Современная художественная литература 50%</c:v>
                </c:pt>
                <c:pt idx="1">
                  <c:v> Периодика 20%</c:v>
                </c:pt>
                <c:pt idx="2">
                  <c:v>Учебная литература 20%</c:v>
                </c:pt>
                <c:pt idx="3">
                  <c:v>Электронные книги 10%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</c:ser>
        <c:dLbls/>
      </c:pie3DChart>
    </c:plotArea>
    <c:legend>
      <c:legendPos val="r"/>
      <c:layout/>
    </c:legend>
    <c:plotVisOnly val="1"/>
    <c:dispBlanksAs val="zero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explosion val="38"/>
          <c:cat>
            <c:strRef>
              <c:f>Лист1!$A$2:$A$10</c:f>
              <c:strCache>
                <c:ptCount val="8"/>
                <c:pt idx="0">
                  <c:v>Художественные произведения 50%</c:v>
                </c:pt>
                <c:pt idx="1">
                  <c:v>детские книги 20%</c:v>
                </c:pt>
                <c:pt idx="2">
                  <c:v>Глянцевая популярная периодика 10%</c:v>
                </c:pt>
                <c:pt idx="3">
                  <c:v>Литературоведение 7%</c:v>
                </c:pt>
                <c:pt idx="4">
                  <c:v>сельскохозяйственные 5%</c:v>
                </c:pt>
                <c:pt idx="5">
                  <c:v>общественно-политические 3%</c:v>
                </c:pt>
                <c:pt idx="6">
                  <c:v>технические 3%</c:v>
                </c:pt>
                <c:pt idx="7">
                  <c:v>естественно-научные 2%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0.5</c:v>
                </c:pt>
                <c:pt idx="1">
                  <c:v>0.2</c:v>
                </c:pt>
                <c:pt idx="2">
                  <c:v>0.1</c:v>
                </c:pt>
                <c:pt idx="3">
                  <c:v>7.0000000000000021E-2</c:v>
                </c:pt>
                <c:pt idx="4">
                  <c:v>0.05</c:v>
                </c:pt>
                <c:pt idx="5">
                  <c:v>3.0000000000000002E-2</c:v>
                </c:pt>
                <c:pt idx="6">
                  <c:v>3.0000000000000002E-2</c:v>
                </c:pt>
                <c:pt idx="7">
                  <c:v>2.0000000000000007E-2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3398257509477973"/>
          <c:y val="0.12838153818871395"/>
          <c:w val="0.36601742064050891"/>
          <c:h val="0.80018999253473089"/>
        </c:manualLayout>
      </c:layout>
    </c:legend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Семья,дети,досуг 15%</c:v>
                </c:pt>
                <c:pt idx="1">
                  <c:v>Сад, огород 15%</c:v>
                </c:pt>
                <c:pt idx="2">
                  <c:v>Кулинария 10%</c:v>
                </c:pt>
                <c:pt idx="3">
                  <c:v>Мода (вязание, шитье) 10%</c:v>
                </c:pt>
                <c:pt idx="4">
                  <c:v>Молодежные журналы 10%</c:v>
                </c:pt>
                <c:pt idx="5">
                  <c:v>Строительство 8%</c:v>
                </c:pt>
                <c:pt idx="6">
                  <c:v>Охота, рыбалка 8%</c:v>
                </c:pt>
                <c:pt idx="7">
                  <c:v>Автомобили, транспорт 7%</c:v>
                </c:pt>
                <c:pt idx="8">
                  <c:v>Литературные журналы7%</c:v>
                </c:pt>
                <c:pt idx="9">
                  <c:v>Здоровый образ жизни 5%</c:v>
                </c:pt>
                <c:pt idx="10">
                  <c:v>Комьютеры и техника 3% </c:v>
                </c:pt>
                <c:pt idx="11">
                  <c:v>Кино и музыка 2% 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>
                  <c:v>0.15000000000000005</c:v>
                </c:pt>
                <c:pt idx="1">
                  <c:v>0.15000000000000005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8.0000000000000029E-2</c:v>
                </c:pt>
                <c:pt idx="6">
                  <c:v>8.0000000000000029E-2</c:v>
                </c:pt>
                <c:pt idx="7">
                  <c:v>7.0000000000000021E-2</c:v>
                </c:pt>
                <c:pt idx="8">
                  <c:v>7.0000000000000021E-2</c:v>
                </c:pt>
                <c:pt idx="9">
                  <c:v>0.05</c:v>
                </c:pt>
                <c:pt idx="10">
                  <c:v>3.0000000000000002E-2</c:v>
                </c:pt>
                <c:pt idx="11">
                  <c:v>2.0000000000000007E-2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Семья,дети,досуг 15%</c:v>
                </c:pt>
                <c:pt idx="1">
                  <c:v>Сад, огород 15%</c:v>
                </c:pt>
                <c:pt idx="2">
                  <c:v>Кулинария 10%</c:v>
                </c:pt>
                <c:pt idx="3">
                  <c:v>Мода (вязание, шитье) 10%</c:v>
                </c:pt>
                <c:pt idx="4">
                  <c:v>Молодежные журналы 10%</c:v>
                </c:pt>
                <c:pt idx="5">
                  <c:v>Строительство 8%</c:v>
                </c:pt>
                <c:pt idx="6">
                  <c:v>Охота, рыбалка 8%</c:v>
                </c:pt>
                <c:pt idx="7">
                  <c:v>Автомобили, транспорт 7%</c:v>
                </c:pt>
                <c:pt idx="8">
                  <c:v>Литературные журналы7%</c:v>
                </c:pt>
                <c:pt idx="9">
                  <c:v>Здоровый образ жизни 5%</c:v>
                </c:pt>
                <c:pt idx="10">
                  <c:v>Комьютеры и техника 3% </c:v>
                </c:pt>
                <c:pt idx="11">
                  <c:v>Кино и музыка 2% 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Семья,дети,досуг 15%</c:v>
                </c:pt>
                <c:pt idx="1">
                  <c:v>Сад, огород 15%</c:v>
                </c:pt>
                <c:pt idx="2">
                  <c:v>Кулинария 10%</c:v>
                </c:pt>
                <c:pt idx="3">
                  <c:v>Мода (вязание, шитье) 10%</c:v>
                </c:pt>
                <c:pt idx="4">
                  <c:v>Молодежные журналы 10%</c:v>
                </c:pt>
                <c:pt idx="5">
                  <c:v>Строительство 8%</c:v>
                </c:pt>
                <c:pt idx="6">
                  <c:v>Охота, рыбалка 8%</c:v>
                </c:pt>
                <c:pt idx="7">
                  <c:v>Автомобили, транспорт 7%</c:v>
                </c:pt>
                <c:pt idx="8">
                  <c:v>Литературные журналы7%</c:v>
                </c:pt>
                <c:pt idx="9">
                  <c:v>Здоровый образ жизни 5%</c:v>
                </c:pt>
                <c:pt idx="10">
                  <c:v>Комьютеры и техника 3% </c:v>
                </c:pt>
                <c:pt idx="11">
                  <c:v>Кино и музыка 2% 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Семья,дети,досуг 15%</c:v>
                </c:pt>
                <c:pt idx="1">
                  <c:v>Сад, огород 15%</c:v>
                </c:pt>
                <c:pt idx="2">
                  <c:v>Кулинария 10%</c:v>
                </c:pt>
                <c:pt idx="3">
                  <c:v>Мода (вязание, шитье) 10%</c:v>
                </c:pt>
                <c:pt idx="4">
                  <c:v>Молодежные журналы 10%</c:v>
                </c:pt>
                <c:pt idx="5">
                  <c:v>Строительство 8%</c:v>
                </c:pt>
                <c:pt idx="6">
                  <c:v>Охота, рыбалка 8%</c:v>
                </c:pt>
                <c:pt idx="7">
                  <c:v>Автомобили, транспорт 7%</c:v>
                </c:pt>
                <c:pt idx="8">
                  <c:v>Литературные журналы7%</c:v>
                </c:pt>
                <c:pt idx="9">
                  <c:v>Здоровый образ жизни 5%</c:v>
                </c:pt>
                <c:pt idx="10">
                  <c:v>Комьютеры и техника 3% </c:v>
                </c:pt>
                <c:pt idx="11">
                  <c:v>Кино и музыка 2% 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</c:numCache>
            </c:numRef>
          </c:val>
        </c:ser>
        <c:dLbls/>
        <c:firstSliceAng val="0"/>
      </c:pieChart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B2DFA-2ADC-464A-A72F-8CFE513D2E57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EFFEB-8AA0-4A6F-AEAD-C8AB4C216E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0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Данилова Любовь Сергеевна</a:t>
            </a:r>
          </a:p>
          <a:p>
            <a:r>
              <a:rPr lang="ru-RU" dirty="0" smtClean="0"/>
              <a:t>Директор</a:t>
            </a:r>
            <a:r>
              <a:rPr lang="ru-RU" baseline="0" dirty="0" smtClean="0"/>
              <a:t> МКУК «Белозерская  МЦБ»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Кабинет</a:t>
            </a:r>
            <a:r>
              <a:rPr lang="ru-RU" baseline="0" dirty="0" smtClean="0"/>
              <a:t> директора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Краснощекова Елена Николаевна</a:t>
            </a:r>
          </a:p>
          <a:p>
            <a:r>
              <a:rPr lang="ru-RU" dirty="0" smtClean="0"/>
              <a:t>Заместитель директора по</a:t>
            </a:r>
            <a:r>
              <a:rPr lang="ru-RU" baseline="0" dirty="0" smtClean="0"/>
              <a:t> методической работе МКУК «Белозерская МЦБ»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МКУК «Белозерская межпоселенческая центральная библиотека»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FFEB-8AA0-4A6F-AEAD-C8AB4C216EC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1.jpe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jpeg"/><Relationship Id="rId4" Type="http://schemas.openxmlformats.org/officeDocument/2006/relationships/image" Target="../media/image2.png"/><Relationship Id="rId9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pic>
        <p:nvPicPr>
          <p:cNvPr id="28673" name="Picture 1" descr="D:\Рабочий стол\MzzDD_CNX0Y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956" y="987351"/>
            <a:ext cx="3093559" cy="1944216"/>
          </a:xfrm>
          <a:prstGeom prst="rect">
            <a:avLst/>
          </a:prstGeom>
          <a:noFill/>
        </p:spPr>
      </p:pic>
      <p:pic>
        <p:nvPicPr>
          <p:cNvPr id="28675" name="Picture 3" descr="D:\Рабочий стол\Gal17img576a0602c6b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766860"/>
            <a:ext cx="3121025" cy="2087563"/>
          </a:xfrm>
          <a:prstGeom prst="rect">
            <a:avLst/>
          </a:prstGeom>
          <a:noFill/>
        </p:spPr>
      </p:pic>
      <p:pic>
        <p:nvPicPr>
          <p:cNvPr id="28677" name="Picture 5" descr="http://www.belozerka.ru/tinybrowser/images/2018/gs-proekt/_full/_20180801_110318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894652"/>
            <a:ext cx="3309128" cy="1872208"/>
          </a:xfrm>
          <a:prstGeom prst="rect">
            <a:avLst/>
          </a:prstGeom>
          <a:noFill/>
        </p:spPr>
      </p:pic>
      <p:pic>
        <p:nvPicPr>
          <p:cNvPr id="28681" name="Picture 9" descr="http://www.belozerka.ru/tinybrowser/images/2018/_full/_img_6507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4490" y="4905164"/>
            <a:ext cx="3325414" cy="1872208"/>
          </a:xfrm>
          <a:prstGeom prst="rect">
            <a:avLst/>
          </a:prstGeom>
          <a:noFill/>
        </p:spPr>
      </p:pic>
      <p:pic>
        <p:nvPicPr>
          <p:cNvPr id="28683" name="Picture 11" descr="http://www.belozerka.ru/tinybrowser/images/1/2018/_full/_img_23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013176"/>
            <a:ext cx="2975319" cy="1656184"/>
          </a:xfrm>
          <a:prstGeom prst="rect">
            <a:avLst/>
          </a:prstGeom>
          <a:noFill/>
        </p:spPr>
      </p:pic>
      <p:pic>
        <p:nvPicPr>
          <p:cNvPr id="28674" name="Picture 2" descr="http://sko45.ru/img/catalog/1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50523" y="2931567"/>
            <a:ext cx="2799223" cy="1872208"/>
          </a:xfrm>
          <a:prstGeom prst="rect">
            <a:avLst/>
          </a:prstGeom>
          <a:noFill/>
        </p:spPr>
      </p:pic>
      <p:sp>
        <p:nvSpPr>
          <p:cNvPr id="28676" name="AutoShape 4" descr="https://fion.ru/images/photo/b12f8a576a00093e7a276edb9e7507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5" descr="D:\Рабочий стол\b12f8a576a00093e7a276edb9e75079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7975" y="2989751"/>
            <a:ext cx="2520280" cy="1915413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Информация о с. Белозерское,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Курганской области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2019 год\фото с редакции 24.05.2019\DSC_0035.tif"/>
          <p:cNvPicPr>
            <a:picLocks noChangeAspect="1" noChangeArrowheads="1"/>
          </p:cNvPicPr>
          <p:nvPr/>
        </p:nvPicPr>
        <p:blipFill>
          <a:blip r:embed="rId4" cstate="print"/>
          <a:srcRect l="8152" b="7407"/>
          <a:stretch>
            <a:fillRect/>
          </a:stretch>
        </p:blipFill>
        <p:spPr bwMode="auto">
          <a:xfrm>
            <a:off x="3231282" y="920798"/>
            <a:ext cx="1687507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67744" y="2818425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Краснощекова </a:t>
            </a:r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Елена   Николаевна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заместитель директора 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по методической работе </a:t>
            </a:r>
          </a:p>
          <a:p>
            <a:pPr algn="ctr"/>
            <a:endParaRPr lang="ru-RU" sz="2800" dirty="0">
              <a:solidFill>
                <a:srgbClr val="66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60648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7030A0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7030A0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7030A0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7030A0"/>
                </a:solidFill>
              </a:rPr>
              <a:t>центральная библиотека»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5365" name="AutoShape 5" descr="https://vsev-bibl.lenobl.muzkult.ru/media/2017/08/28/1234415967/image_image_188179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5" descr="D:\Рабочий стол\jyfgj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11275" r="23498" b="13554"/>
          <a:stretch>
            <a:fillRect/>
          </a:stretch>
        </p:blipFill>
        <p:spPr bwMode="auto">
          <a:xfrm>
            <a:off x="611560" y="907604"/>
            <a:ext cx="1811159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3568" y="2802662"/>
            <a:ext cx="1807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Данилова  </a:t>
            </a:r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Любовь  Сергеевна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Директор </a:t>
            </a:r>
            <a:endParaRPr lang="ru-RU" sz="1400" dirty="0">
              <a:solidFill>
                <a:srgbClr val="6600CC"/>
              </a:solidFill>
            </a:endParaRPr>
          </a:p>
        </p:txBody>
      </p:sp>
      <p:pic>
        <p:nvPicPr>
          <p:cNvPr id="12" name="Picture 2" descr="D:\Фото\2019 год\фото с редакции 24.05.2019\DSC_0005.tif"/>
          <p:cNvPicPr>
            <a:picLocks noChangeAspect="1" noChangeArrowheads="1"/>
          </p:cNvPicPr>
          <p:nvPr/>
        </p:nvPicPr>
        <p:blipFill>
          <a:blip r:embed="rId7" cstate="print"/>
          <a:srcRect b="15336"/>
          <a:stretch>
            <a:fillRect/>
          </a:stretch>
        </p:blipFill>
        <p:spPr bwMode="auto">
          <a:xfrm>
            <a:off x="6372200" y="907604"/>
            <a:ext cx="1836272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D:\Фото\2019 год\фото с редакции 24.05.2019\DSC_0012.JPG"/>
          <p:cNvPicPr>
            <a:picLocks noChangeAspect="1" noChangeArrowheads="1"/>
          </p:cNvPicPr>
          <p:nvPr/>
        </p:nvPicPr>
        <p:blipFill>
          <a:blip r:embed="rId8" cstate="print"/>
          <a:srcRect l="4412" t="14380" b="17974"/>
          <a:stretch>
            <a:fillRect/>
          </a:stretch>
        </p:blipFill>
        <p:spPr bwMode="auto">
          <a:xfrm>
            <a:off x="611560" y="3856617"/>
            <a:ext cx="1872208" cy="2020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5733256"/>
            <a:ext cx="2267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Кондратова </a:t>
            </a:r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Евгения  </a:t>
            </a:r>
            <a:r>
              <a:rPr lang="ru-RU" sz="1400" b="1" dirty="0" err="1" smtClean="0">
                <a:solidFill>
                  <a:srgbClr val="6600CC"/>
                </a:solidFill>
              </a:rPr>
              <a:t>Дусимбаевна</a:t>
            </a:r>
            <a:endParaRPr lang="ru-RU" sz="1400" b="1" dirty="0" smtClean="0">
              <a:solidFill>
                <a:srgbClr val="6600CC"/>
              </a:solidFill>
            </a:endParaRP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библиограф </a:t>
            </a:r>
            <a:endParaRPr lang="ru-RU" sz="1400" dirty="0">
              <a:solidFill>
                <a:srgbClr val="6600C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71592" y="3024534"/>
            <a:ext cx="3420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Семенова </a:t>
            </a:r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Лариса Ивановна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заведующий отделом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комплектования  и обработки литературы </a:t>
            </a:r>
          </a:p>
          <a:p>
            <a:pPr algn="ctr"/>
            <a:endParaRPr lang="ru-RU" sz="1400" dirty="0"/>
          </a:p>
        </p:txBody>
      </p:sp>
      <p:pic>
        <p:nvPicPr>
          <p:cNvPr id="16" name="Picture 2" descr="D:\Фото\2019 год\фото с редакции 24.05.2019\DSC_0018.JPG"/>
          <p:cNvPicPr>
            <a:picLocks noChangeAspect="1" noChangeArrowheads="1"/>
          </p:cNvPicPr>
          <p:nvPr/>
        </p:nvPicPr>
        <p:blipFill>
          <a:blip r:embed="rId9" cstate="print"/>
          <a:srcRect t="13605"/>
          <a:stretch>
            <a:fillRect/>
          </a:stretch>
        </p:blipFill>
        <p:spPr bwMode="auto">
          <a:xfrm>
            <a:off x="3281008" y="3899892"/>
            <a:ext cx="155582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794680" y="6010255"/>
            <a:ext cx="2520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Бояркина </a:t>
            </a:r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Любовь Александровна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библиотекарь абонемента </a:t>
            </a:r>
            <a:endParaRPr lang="ru-RU" sz="1400" dirty="0">
              <a:solidFill>
                <a:srgbClr val="6600CC"/>
              </a:solidFill>
            </a:endParaRPr>
          </a:p>
        </p:txBody>
      </p:sp>
      <p:pic>
        <p:nvPicPr>
          <p:cNvPr id="18" name="Picture 2" descr="D:\Фото\2019 год\фото с редакции 24.05.2019\DSC_0042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4032937"/>
            <a:ext cx="1723945" cy="1977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652120" y="6021288"/>
            <a:ext cx="2987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Серова </a:t>
            </a:r>
          </a:p>
          <a:p>
            <a:pPr algn="ctr"/>
            <a:r>
              <a:rPr lang="ru-RU" sz="1400" b="1" dirty="0" smtClean="0">
                <a:solidFill>
                  <a:srgbClr val="6600CC"/>
                </a:solidFill>
              </a:rPr>
              <a:t>Дарья  Алексеевна</a:t>
            </a:r>
          </a:p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библиотекарь читального зала </a:t>
            </a:r>
          </a:p>
          <a:p>
            <a:pPr algn="ctr"/>
            <a:endParaRPr lang="ru-RU" dirty="0">
              <a:solidFill>
                <a:srgbClr val="6600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71857" y="118052"/>
            <a:ext cx="3612112" cy="5746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Персонал библиотеки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6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Курсы повышения квалификации</a:t>
            </a:r>
          </a:p>
        </p:txBody>
      </p:sp>
      <p:pic>
        <p:nvPicPr>
          <p:cNvPr id="13" name="Picture 2" descr="https://online-urok.ru/wp-content/uploads/2013/05/Sochinenie-na-temu-uchite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705" y="1124744"/>
            <a:ext cx="4461520" cy="3346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6" descr="http://3.bp.blogspot.com/-FRs38camhxM/Uyi1qUdNLAI/AAAAAAAAbt8/fRoUkhe7tsw/s1600/lipaka+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945" y="3443828"/>
            <a:ext cx="4026011" cy="301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E:\Администратор\Desktop\meeting-illustration-convention-illustration-meeting-communication-png-clip-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2132169" cy="2073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7449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Опрос населения.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Исследование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808661985"/>
              </p:ext>
            </p:extLst>
          </p:nvPr>
        </p:nvGraphicFramePr>
        <p:xfrm>
          <a:off x="4283969" y="1066438"/>
          <a:ext cx="4669658" cy="23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4106587028"/>
              </p:ext>
            </p:extLst>
          </p:nvPr>
        </p:nvGraphicFramePr>
        <p:xfrm>
          <a:off x="0" y="2239189"/>
          <a:ext cx="4680520" cy="26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1477937722"/>
              </p:ext>
            </p:extLst>
          </p:nvPr>
        </p:nvGraphicFramePr>
        <p:xfrm>
          <a:off x="3399863" y="4221088"/>
          <a:ext cx="4932040" cy="23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03311" y="2830116"/>
            <a:ext cx="1708760" cy="122759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Возрастной состав:</a:t>
            </a:r>
            <a:endParaRPr lang="ru-RU" sz="1400" dirty="0" smtClean="0"/>
          </a:p>
          <a:p>
            <a:pPr algn="ctr"/>
            <a:r>
              <a:rPr lang="ru-RU" sz="1400" dirty="0" smtClean="0"/>
              <a:t>- 15-17 лет 34%</a:t>
            </a:r>
          </a:p>
          <a:p>
            <a:pPr algn="ctr"/>
            <a:r>
              <a:rPr lang="ru-RU" sz="1400" dirty="0" smtClean="0"/>
              <a:t>- 18-30 лет 29%</a:t>
            </a:r>
          </a:p>
          <a:p>
            <a:pPr algn="ctr"/>
            <a:r>
              <a:rPr lang="ru-RU" sz="1400" dirty="0" smtClean="0"/>
              <a:t>- Пенсионеры 21%</a:t>
            </a:r>
          </a:p>
          <a:p>
            <a:pPr algn="ctr"/>
            <a:r>
              <a:rPr lang="ru-RU" sz="1400" dirty="0" smtClean="0"/>
              <a:t>- Старше 30 лет 16%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308304" y="1628800"/>
            <a:ext cx="1578321" cy="122759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Гендерный </a:t>
            </a:r>
            <a:r>
              <a:rPr lang="ru-RU" sz="1600" b="1" dirty="0" smtClean="0"/>
              <a:t>состав:</a:t>
            </a:r>
            <a:endParaRPr lang="ru-RU" sz="1600" dirty="0" smtClean="0"/>
          </a:p>
          <a:p>
            <a:pPr algn="ctr"/>
            <a:r>
              <a:rPr lang="ru-RU" sz="1600" dirty="0" smtClean="0"/>
              <a:t>- Женщины 63%</a:t>
            </a:r>
          </a:p>
          <a:p>
            <a:pPr algn="ctr"/>
            <a:r>
              <a:rPr lang="ru-RU" sz="1600" dirty="0" smtClean="0"/>
              <a:t>- Мужчины 47%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96236" y="4601686"/>
            <a:ext cx="2051720" cy="151216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Образование:</a:t>
            </a:r>
            <a:endParaRPr lang="ru-RU" sz="1400" dirty="0" smtClean="0"/>
          </a:p>
          <a:p>
            <a:pPr algn="ctr"/>
            <a:r>
              <a:rPr lang="ru-RU" sz="1400" dirty="0" smtClean="0"/>
              <a:t>- Высшее 44%</a:t>
            </a:r>
          </a:p>
          <a:p>
            <a:pPr algn="ctr"/>
            <a:r>
              <a:rPr lang="ru-RU" sz="1400" dirty="0" smtClean="0"/>
              <a:t>- Основное общее 34%</a:t>
            </a:r>
          </a:p>
          <a:p>
            <a:pPr algn="ctr"/>
            <a:r>
              <a:rPr lang="ru-RU" sz="1400" dirty="0" smtClean="0"/>
              <a:t>- Среднее профессиональное 12%</a:t>
            </a:r>
          </a:p>
          <a:p>
            <a:pPr algn="ctr"/>
            <a:r>
              <a:rPr lang="ru-RU" sz="1400" dirty="0" smtClean="0"/>
              <a:t>- Среднее 10%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2108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pic>
        <p:nvPicPr>
          <p:cNvPr id="1027" name="Picture 3" descr="G:\Новая папка\DSCN0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739" y="1124744"/>
            <a:ext cx="3263994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G:\Новая папка\DSCN0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996100"/>
            <a:ext cx="4511992" cy="3384376"/>
          </a:xfrm>
          <a:prstGeom prst="rect">
            <a:avLst/>
          </a:prstGeom>
          <a:noFill/>
        </p:spPr>
      </p:pic>
      <p:pic>
        <p:nvPicPr>
          <p:cNvPr id="1026" name="Picture 2" descr="G:\Новая папка\DSCN0097.JPG"/>
          <p:cNvPicPr>
            <a:picLocks noChangeAspect="1" noChangeArrowheads="1"/>
          </p:cNvPicPr>
          <p:nvPr/>
        </p:nvPicPr>
        <p:blipFill>
          <a:blip r:embed="rId7" cstate="print"/>
          <a:srcRect l="10969" t="29054" r="12248" b="13883"/>
          <a:stretch>
            <a:fillRect/>
          </a:stretch>
        </p:blipFill>
        <p:spPr bwMode="auto">
          <a:xfrm>
            <a:off x="548861" y="3344920"/>
            <a:ext cx="5798590" cy="32323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Опрос населения.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Исследование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Опрос  сотрудников.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Исследование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067511351"/>
              </p:ext>
            </p:extLst>
          </p:nvPr>
        </p:nvGraphicFramePr>
        <p:xfrm>
          <a:off x="179512" y="1124744"/>
          <a:ext cx="56166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496462942"/>
              </p:ext>
            </p:extLst>
          </p:nvPr>
        </p:nvGraphicFramePr>
        <p:xfrm>
          <a:off x="3275239" y="2780928"/>
          <a:ext cx="5076673" cy="32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4282" y="3938746"/>
            <a:ext cx="1477398" cy="136815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Новые компьютерные программы 50%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91680" y="3929066"/>
            <a:ext cx="1594436" cy="13778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Новые формы работы в библиотеке 50%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2852936"/>
            <a:ext cx="2520280" cy="252028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Что необходимо для эффективной работы </a:t>
            </a:r>
            <a:r>
              <a:rPr lang="ru-RU" b="1" dirty="0" smtClean="0"/>
              <a:t>библиотеки:</a:t>
            </a:r>
            <a:endParaRPr lang="ru-RU" dirty="0" smtClean="0"/>
          </a:p>
          <a:p>
            <a:pPr algn="ctr"/>
            <a:r>
              <a:rPr lang="ru-RU" dirty="0" smtClean="0"/>
              <a:t>- Актуальные фонды 50%</a:t>
            </a:r>
          </a:p>
          <a:p>
            <a:pPr algn="ctr"/>
            <a:r>
              <a:rPr lang="ru-RU" dirty="0" smtClean="0"/>
              <a:t>- Комфортные помещения 30%</a:t>
            </a:r>
          </a:p>
          <a:p>
            <a:pPr algn="ctr"/>
            <a:r>
              <a:rPr lang="ru-RU" dirty="0" smtClean="0"/>
              <a:t>- Компьютеры и новая оргтехника 20%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31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Деятельность библиотеки в ходе реализации проекта</a:t>
            </a:r>
          </a:p>
        </p:txBody>
      </p:sp>
      <p:pic>
        <p:nvPicPr>
          <p:cNvPr id="1026" name="Picture 2" descr="C:\Documents and Settings\Admin\Рабочий стол\Копия STORMNEW2.efae6465a26969e28fc59341060f477327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2101" y="1145342"/>
            <a:ext cx="2389334" cy="2389334"/>
          </a:xfrm>
          <a:prstGeom prst="rect">
            <a:avLst/>
          </a:prstGeom>
          <a:noFill/>
        </p:spPr>
      </p:pic>
      <p:pic>
        <p:nvPicPr>
          <p:cNvPr id="10" name="Picture 2" descr="http://lib.ssga.ru/irbis64r_15/images/logotyp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6"/>
            <a:ext cx="2527814" cy="1996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24" y="1196752"/>
            <a:ext cx="3384377" cy="266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http://dostupsreda.ru/uploadedFiles/eshopimages/big/elem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334" y="3896780"/>
            <a:ext cx="2584583" cy="19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Индукционная система FSM 2.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130" y="3932381"/>
            <a:ext cx="2209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44463" y="5936631"/>
            <a:ext cx="2287599" cy="6903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Электронный видео увеличитель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42768" y="5936631"/>
            <a:ext cx="2287599" cy="6903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Индукционная система</a:t>
            </a:r>
          </a:p>
          <a:p>
            <a:pPr algn="ctr"/>
            <a:r>
              <a:rPr lang="ru-RU" sz="1600" dirty="0" err="1" smtClean="0"/>
              <a:t>тифлофлешплеер</a:t>
            </a:r>
            <a:endParaRPr lang="ru-RU" sz="1600" dirty="0"/>
          </a:p>
        </p:txBody>
      </p:sp>
      <p:pic>
        <p:nvPicPr>
          <p:cNvPr id="15" name="Picture 4" descr="Тактильно-звуковой информатор «Говорящая табличка «НОТТ» арт.КР1828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6346" y="1165910"/>
            <a:ext cx="1471610" cy="20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948264" y="3380121"/>
            <a:ext cx="2078772" cy="6903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Адаптивно-звуковой </a:t>
            </a:r>
          </a:p>
          <a:p>
            <a:pPr algn="ctr"/>
            <a:r>
              <a:rPr lang="ru-RU" sz="1600" dirty="0" smtClean="0"/>
              <a:t>информатор</a:t>
            </a:r>
          </a:p>
        </p:txBody>
      </p:sp>
    </p:spTree>
    <p:extLst>
      <p:ext uri="{BB962C8B-B14F-4D97-AF65-F5344CB8AC3E}">
        <p14:creationId xmlns:p14="http://schemas.microsoft.com/office/powerpoint/2010/main" xmlns="" val="1736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6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RFID-система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sz="half" idx="1"/>
          </p:nvPr>
        </p:nvSpPr>
        <p:spPr>
          <a:xfrm>
            <a:off x="199818" y="1177654"/>
            <a:ext cx="4176463" cy="4728375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dirty="0" smtClean="0"/>
              <a:t>     RFID-система </a:t>
            </a:r>
            <a:r>
              <a:rPr lang="ru-RU" dirty="0"/>
              <a:t>состоит из считывающих устройств различного назначения, и RFID-меток (RFID-тегов), наклеивающихся на книги, CD и т.д. То есть, каждая книга оснащается специальной радиочастотной меткой, представляющей собой тонкую самоклеящуюся этикетку с нанесенными на нее антенной и чипом, с возможностью бесконтактного чтения и записи информации. После нанесения такой метки (данная метка может быть аккуратно вклеена, например, в корешок книги) каждая книга получает уникальный электронный номер, который может быть считан дистанционно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148897"/>
            <a:ext cx="2286000" cy="2247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0910" y="3023230"/>
            <a:ext cx="2743200" cy="3333750"/>
          </a:xfrm>
          <a:prstGeom prst="rect">
            <a:avLst/>
          </a:prstGeom>
        </p:spPr>
      </p:pic>
      <p:pic>
        <p:nvPicPr>
          <p:cNvPr id="16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3545747"/>
            <a:ext cx="2023542" cy="26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997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6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Умная полка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988840"/>
            <a:ext cx="228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возврата с сенсорным экраном, позволяет посетителям библиотеки воспользоваться </a:t>
            </a:r>
            <a:endParaRPr lang="ru-RU" dirty="0" smtClean="0"/>
          </a:p>
          <a:p>
            <a:r>
              <a:rPr lang="ru-RU" dirty="0" smtClean="0"/>
              <a:t>возможностью </a:t>
            </a:r>
            <a:r>
              <a:rPr lang="ru-RU" dirty="0"/>
              <a:t>вернуть книги не прибегая к помощи сотрудников библиотеки.</a:t>
            </a:r>
            <a:br>
              <a:rPr lang="ru-RU" dirty="0"/>
            </a:br>
            <a:endParaRPr lang="ru-RU" dirty="0"/>
          </a:p>
        </p:txBody>
      </p:sp>
      <p:pic>
        <p:nvPicPr>
          <p:cNvPr id="14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484784"/>
            <a:ext cx="51012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7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755576" y="15667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Фонд библиотеки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206389616"/>
              </p:ext>
            </p:extLst>
          </p:nvPr>
        </p:nvGraphicFramePr>
        <p:xfrm>
          <a:off x="2771800" y="661784"/>
          <a:ext cx="5256584" cy="32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4265090328"/>
              </p:ext>
            </p:extLst>
          </p:nvPr>
        </p:nvGraphicFramePr>
        <p:xfrm>
          <a:off x="395536" y="3861048"/>
          <a:ext cx="4565963" cy="27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156176" y="1011890"/>
            <a:ext cx="2771800" cy="252028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/>
              <a:t>Пожелание к развитию </a:t>
            </a:r>
            <a:r>
              <a:rPr lang="ru-RU" b="1" dirty="0" smtClean="0"/>
              <a:t>фондов:</a:t>
            </a:r>
            <a:endParaRPr lang="ru-RU" dirty="0" smtClean="0"/>
          </a:p>
          <a:p>
            <a:pPr algn="ctr"/>
            <a:r>
              <a:rPr lang="ru-RU" dirty="0" smtClean="0"/>
              <a:t>-Современная художественная литература 50%</a:t>
            </a:r>
          </a:p>
          <a:p>
            <a:pPr algn="ctr"/>
            <a:r>
              <a:rPr lang="ru-RU" dirty="0" smtClean="0"/>
              <a:t>-Периодика 20%</a:t>
            </a:r>
          </a:p>
          <a:p>
            <a:pPr algn="ctr"/>
            <a:r>
              <a:rPr lang="ru-RU" dirty="0" smtClean="0"/>
              <a:t>-Учебная литература 20%</a:t>
            </a:r>
          </a:p>
          <a:p>
            <a:pPr algn="ctr"/>
            <a:r>
              <a:rPr lang="ru-RU" dirty="0" smtClean="0"/>
              <a:t>-Электронные книги 10%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16414" y="3717032"/>
            <a:ext cx="3131840" cy="292494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Содержание </a:t>
            </a:r>
            <a:r>
              <a:rPr lang="ru-RU" b="1" dirty="0" smtClean="0"/>
              <a:t>фонда:</a:t>
            </a:r>
          </a:p>
          <a:p>
            <a:pPr algn="ctr"/>
            <a:r>
              <a:rPr lang="ru-RU" dirty="0" smtClean="0"/>
              <a:t>- Художественные произведения 50%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Глянцевая популярная периодика 10%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 Литературоведение 7%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Сельскохозяйственные 5%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Общественно-политические 3%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Технические 3%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Естественно- научные 2%</a:t>
            </a:r>
          </a:p>
        </p:txBody>
      </p:sp>
    </p:spTree>
    <p:extLst>
      <p:ext uri="{BB962C8B-B14F-4D97-AF65-F5344CB8AC3E}">
        <p14:creationId xmlns:p14="http://schemas.microsoft.com/office/powerpoint/2010/main" xmlns="" val="28935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Фонд библиотеки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112702964"/>
              </p:ext>
            </p:extLst>
          </p:nvPr>
        </p:nvGraphicFramePr>
        <p:xfrm>
          <a:off x="251520" y="1772816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022314" y="1844824"/>
            <a:ext cx="3347864" cy="38884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Предпочтение в глянцевых </a:t>
            </a:r>
            <a:r>
              <a:rPr lang="ru-RU" b="1" dirty="0" smtClean="0"/>
              <a:t>журналах: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Семья, дети, досуг 15%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Сад, огород 15%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Кулинария 10%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Мода (вязание, шитье) 10%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Молодежные журналы 10%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Строительство 8%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Автомобили, транспорт 7%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Литературные журналы 7%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Здоровый образ жизни 5%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Компьютеры и техника 3%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Кино и музыка 2%</a:t>
            </a:r>
          </a:p>
        </p:txBody>
      </p:sp>
    </p:spTree>
    <p:extLst>
      <p:ext uri="{BB962C8B-B14F-4D97-AF65-F5344CB8AC3E}">
        <p14:creationId xmlns:p14="http://schemas.microsoft.com/office/powerpoint/2010/main" xmlns="" val="25934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Мои документы\для книги\Библиотека на углу ул. Советской и К. Марк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67703"/>
            <a:ext cx="4502343" cy="3043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2" name="Picture 2" descr="D:\Мои документы\Ветераны библиотеки\Савиных и Карп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340" y="836712"/>
            <a:ext cx="3664845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Мои документы\Ветераны библиотеки\Т.М.БОГДАНО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11332"/>
            <a:ext cx="4074372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Мои документы\Ветераны библиотеки\районная библотека. Нюра Редькина и Таня Полетаева.jpg"/>
          <p:cNvPicPr>
            <a:picLocks noChangeAspect="1" noChangeArrowheads="1"/>
          </p:cNvPicPr>
          <p:nvPr/>
        </p:nvPicPr>
        <p:blipFill>
          <a:blip r:embed="rId7" cstate="print"/>
          <a:srcRect b="9186"/>
          <a:stretch>
            <a:fillRect/>
          </a:stretch>
        </p:blipFill>
        <p:spPr bwMode="auto">
          <a:xfrm>
            <a:off x="4499992" y="3501008"/>
            <a:ext cx="4332017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Краткая информация о Белозерской библиотеке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Новые услуги</a:t>
            </a:r>
            <a:r>
              <a:rPr lang="ru-RU" sz="2000" b="1" smtClean="0">
                <a:solidFill>
                  <a:srgbClr val="002060"/>
                </a:solidFill>
              </a:rPr>
              <a:t>, мероприятия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осле модернизации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5252" y="1268760"/>
            <a:ext cx="6192688" cy="52800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70C0"/>
                </a:solidFill>
              </a:rPr>
              <a:t>В рамках основных функций современная модельная библиотека призвана оказывать для пользователей следующие виды услуг: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sz="1600" dirty="0"/>
              <a:t>О</a:t>
            </a:r>
            <a:r>
              <a:rPr lang="ru-RU" sz="1600" dirty="0" smtClean="0"/>
              <a:t>рганизация </a:t>
            </a:r>
            <a:r>
              <a:rPr lang="ru-RU" sz="1600" dirty="0"/>
              <a:t>и проведение мероприятий, предусматривающих активное интеллектуальное взаимодействие пользователей библиотеки   путем организации и проведения лекций, дискуссионных площадок, литературных </a:t>
            </a:r>
            <a:r>
              <a:rPr lang="ru-RU" sz="1600" dirty="0" err="1"/>
              <a:t>батлов</a:t>
            </a:r>
            <a:r>
              <a:rPr lang="ru-RU" sz="1600" dirty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 </a:t>
            </a:r>
            <a:r>
              <a:rPr lang="ru-RU" sz="1600" dirty="0" smtClean="0"/>
              <a:t>Организация </a:t>
            </a:r>
            <a:r>
              <a:rPr lang="ru-RU" sz="1600" dirty="0"/>
              <a:t>работы студий, клубов, кружков и иных форм интеллектуального творчества, развивающих способности участников (литературные, мультипликационные и театральные студии, клубы любителей поэзии);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Организация </a:t>
            </a:r>
            <a:r>
              <a:rPr lang="ru-RU" sz="1600" dirty="0"/>
              <a:t>интеллектуального досуга (</a:t>
            </a:r>
            <a:r>
              <a:rPr lang="ru-RU" sz="1600" dirty="0" err="1"/>
              <a:t>квесты</a:t>
            </a:r>
            <a:r>
              <a:rPr lang="ru-RU" sz="1600" dirty="0"/>
              <a:t>, настольные и ролевые игры, всевозможные турниры, викторины и т.д.);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О</a:t>
            </a:r>
            <a:r>
              <a:rPr lang="ru-RU" sz="1600" dirty="0" smtClean="0"/>
              <a:t>рганизация </a:t>
            </a:r>
            <a:r>
              <a:rPr lang="ru-RU" sz="1600" dirty="0"/>
              <a:t>и проведение выставок (книг, картин, предметов народного творчества и т.д.);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Организация </a:t>
            </a:r>
            <a:r>
              <a:rPr lang="ru-RU" sz="1600" dirty="0"/>
              <a:t>и проведение детских праздников интеллектуальной направленности.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E:\Администратор\Desktop\kisspng-businessperson-company-management-organization-soundly-5ae2bbf4ec9850.5792078315248086929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970" y="1306240"/>
            <a:ext cx="1909986" cy="2122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79125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Пространство библиотеки после модернизации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3528" y="1484784"/>
            <a:ext cx="5124279" cy="48480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В библиотеке будут созданы зоны, центры:</a:t>
            </a:r>
            <a:endParaRPr lang="ru-RU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/>
              <a:t>К</a:t>
            </a:r>
            <a:r>
              <a:rPr lang="ru-RU" dirty="0" smtClean="0"/>
              <a:t>нижная </a:t>
            </a:r>
            <a:r>
              <a:rPr lang="ru-RU" dirty="0"/>
              <a:t>гостиная;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err="1" smtClean="0"/>
              <a:t>коворкинг</a:t>
            </a:r>
            <a:r>
              <a:rPr lang="ru-RU" dirty="0" smtClean="0"/>
              <a:t> </a:t>
            </a:r>
            <a:r>
              <a:rPr lang="ru-RU" dirty="0"/>
              <a:t>центр;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Художественная</a:t>
            </a:r>
            <a:r>
              <a:rPr lang="ru-RU" dirty="0"/>
              <a:t>, творческая мастерская;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Информационный </a:t>
            </a:r>
            <a:r>
              <a:rPr lang="ru-RU" dirty="0"/>
              <a:t>центр с газетами и журналами;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Центр </a:t>
            </a:r>
            <a:r>
              <a:rPr lang="ru-RU" dirty="0"/>
              <a:t>общественной информации;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dirty="0"/>
              <a:t>Арт-галерея;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Центр </a:t>
            </a:r>
            <a:r>
              <a:rPr lang="ru-RU" dirty="0"/>
              <a:t>- службы для молодежи «Взаимное доверие»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Зона </a:t>
            </a:r>
            <a:r>
              <a:rPr lang="ru-RU" dirty="0"/>
              <a:t>для интеллектуальных игр.</a:t>
            </a:r>
          </a:p>
        </p:txBody>
      </p:sp>
      <p:pic>
        <p:nvPicPr>
          <p:cNvPr id="4" name="Picture 2" descr="E:\Администратор\Desktop\d771b964045143bf139aab45ce93d6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6979" y="1844824"/>
            <a:ext cx="3209595" cy="2407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07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71857" y="118052"/>
            <a:ext cx="3612112" cy="839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Пространство библиотеки после модернизации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Documents and Settings\Admin\Рабочий стол\Mebel_Children_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898" y="1461608"/>
            <a:ext cx="3802030" cy="2230844"/>
          </a:xfrm>
          <a:prstGeom prst="rect">
            <a:avLst/>
          </a:prstGeom>
          <a:noFill/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1294" y="996806"/>
            <a:ext cx="3746014" cy="254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961606"/>
            <a:ext cx="3179828" cy="2262924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8096" y="4437112"/>
            <a:ext cx="2766023" cy="19758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13036" y="3328029"/>
            <a:ext cx="2708812" cy="20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8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План зонирования библиотеки первого этажа</a:t>
            </a:r>
          </a:p>
        </p:txBody>
      </p:sp>
      <p:pic>
        <p:nvPicPr>
          <p:cNvPr id="4" name="Объект 4" descr="C:\Users\Данилов Сергей\Desktop\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248472" cy="3771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 descr="C:\Users\Данилов Сергей\Desktop\4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224" y="2060847"/>
            <a:ext cx="4554612" cy="3771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479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План зонирования библиотеки второго этажа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4" descr="C:\Users\Данилов Сергей\Desktop\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4044"/>
            <a:ext cx="4536504" cy="345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5" descr="C:\Users\Данилов Сергей\Desktop\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24044"/>
            <a:ext cx="4176464" cy="346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80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260648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8080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008080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008080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008080"/>
                </a:solidFill>
              </a:rPr>
              <a:t>центральная библиотека»</a:t>
            </a:r>
            <a:endParaRPr lang="ru-RU" sz="1400" b="1" dirty="0">
              <a:solidFill>
                <a:srgbClr val="008080"/>
              </a:solidFill>
            </a:endParaRPr>
          </a:p>
        </p:txBody>
      </p:sp>
      <p:sp>
        <p:nvSpPr>
          <p:cNvPr id="17412" name="AutoShape 4" descr="https://www.adriatiqa.com/wp-content/uploads/2012/12/pravni-prevo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https://pngicon.ru/file/uploads/knigi-na-prozrachnom-fon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056314" y="2420888"/>
            <a:ext cx="5256584" cy="17064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D:\Фото\2014 год  фото\приезд Веры Николаевны Денисовой\IMG_6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059"/>
          <a:stretch>
            <a:fillRect/>
          </a:stretch>
        </p:blipFill>
        <p:spPr bwMode="auto">
          <a:xfrm>
            <a:off x="251520" y="1124744"/>
            <a:ext cx="39357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ото\2014 год  фото\приезд Веры Николаевны Денисовой\IMG_6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61"/>
          <a:stretch>
            <a:fillRect/>
          </a:stretch>
        </p:blipFill>
        <p:spPr bwMode="auto">
          <a:xfrm>
            <a:off x="4561696" y="3794077"/>
            <a:ext cx="4463988" cy="2780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D:\Фото\2014 год  фото\приезд Веры Николаевны Денисовой\IMG_6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9" t="15384" r="13462" b="12821"/>
          <a:stretch>
            <a:fillRect/>
          </a:stretch>
        </p:blipFill>
        <p:spPr bwMode="auto">
          <a:xfrm>
            <a:off x="5148064" y="1484784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23728" y="260648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9" name="Picture 5" descr="D:\Рабочий стол\jyfgj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Краткая </a:t>
            </a:r>
            <a:r>
              <a:rPr lang="ru-RU" b="1" dirty="0">
                <a:solidFill>
                  <a:srgbClr val="002060"/>
                </a:solidFill>
              </a:rPr>
              <a:t>информация о Белозерской библиотеке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:\семинар\DSCN79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99" y="3794077"/>
            <a:ext cx="3830505" cy="2873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endParaRPr lang="ru-RU" sz="1400" b="1" dirty="0" smtClean="0">
              <a:solidFill>
                <a:srgbClr val="6600CC"/>
              </a:solidFill>
            </a:endParaRP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 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pic>
        <p:nvPicPr>
          <p:cNvPr id="2050" name="Picture 2" descr="D:\Фото\библиотека расположение\DSCN8611.jpg"/>
          <p:cNvPicPr>
            <a:picLocks noChangeAspect="1" noChangeArrowheads="1"/>
          </p:cNvPicPr>
          <p:nvPr/>
        </p:nvPicPr>
        <p:blipFill>
          <a:blip r:embed="rId5" cstate="print"/>
          <a:srcRect l="3506" b="11187"/>
          <a:stretch>
            <a:fillRect/>
          </a:stretch>
        </p:blipFill>
        <p:spPr bwMode="auto">
          <a:xfrm>
            <a:off x="338852" y="957236"/>
            <a:ext cx="3963493" cy="2736304"/>
          </a:xfrm>
          <a:prstGeom prst="rect">
            <a:avLst/>
          </a:prstGeom>
          <a:noFill/>
        </p:spPr>
      </p:pic>
      <p:pic>
        <p:nvPicPr>
          <p:cNvPr id="2052" name="Picture 4" descr="D:\Фото\библиотека расположение\DSCN8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330" y="3933056"/>
            <a:ext cx="3864015" cy="273630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71600" y="980728"/>
            <a:ext cx="2142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Компьютерный зал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5949280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Читальный зал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Фото\библиотека расположение\DSCN86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836712"/>
            <a:ext cx="3888432" cy="275461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148064" y="3068960"/>
            <a:ext cx="212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Кабинет директора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t="10256"/>
          <a:stretch>
            <a:fillRect/>
          </a:stretch>
        </p:blipFill>
        <p:spPr bwMode="auto">
          <a:xfrm>
            <a:off x="4499992" y="3789040"/>
            <a:ext cx="38884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499992" y="6021288"/>
            <a:ext cx="3936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Методико-библиографический отдел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Отделы библиотеки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3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7" name="Picture 5" descr="D:\Рабочий стол\jyfg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pic>
        <p:nvPicPr>
          <p:cNvPr id="5" name="Picture 3" descr="D:\Фото\библиотека расположение\DSCN8608.jpg"/>
          <p:cNvPicPr>
            <a:picLocks noChangeAspect="1" noChangeArrowheads="1"/>
          </p:cNvPicPr>
          <p:nvPr/>
        </p:nvPicPr>
        <p:blipFill>
          <a:blip r:embed="rId5" cstate="print"/>
          <a:srcRect l="4835" t="14503" r="4904"/>
          <a:stretch>
            <a:fillRect/>
          </a:stretch>
        </p:blipFill>
        <p:spPr bwMode="auto">
          <a:xfrm>
            <a:off x="4644008" y="3573016"/>
            <a:ext cx="4032448" cy="2865029"/>
          </a:xfrm>
          <a:prstGeom prst="rect">
            <a:avLst/>
          </a:prstGeom>
          <a:noFill/>
        </p:spPr>
      </p:pic>
      <p:pic>
        <p:nvPicPr>
          <p:cNvPr id="6" name="Picture 5" descr="D:\Фото\библиотека расположение\DSCN8621.jpg"/>
          <p:cNvPicPr>
            <a:picLocks noChangeAspect="1" noChangeArrowheads="1"/>
          </p:cNvPicPr>
          <p:nvPr/>
        </p:nvPicPr>
        <p:blipFill>
          <a:blip r:embed="rId6" cstate="print"/>
          <a:srcRect r="3636"/>
          <a:stretch>
            <a:fillRect/>
          </a:stretch>
        </p:blipFill>
        <p:spPr bwMode="auto">
          <a:xfrm>
            <a:off x="4716016" y="836712"/>
            <a:ext cx="3816424" cy="26465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12160" y="5877272"/>
            <a:ext cx="254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Детский читальный зал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2924944"/>
            <a:ext cx="22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Детский абонемент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Picture 6" descr="D:\Фото\библиотека расположение\DSCN8625.jpg"/>
          <p:cNvPicPr>
            <a:picLocks noChangeAspect="1" noChangeArrowheads="1"/>
          </p:cNvPicPr>
          <p:nvPr/>
        </p:nvPicPr>
        <p:blipFill>
          <a:blip r:embed="rId7" cstate="print"/>
          <a:srcRect l="7547" b="2564"/>
          <a:stretch>
            <a:fillRect/>
          </a:stretch>
        </p:blipFill>
        <p:spPr bwMode="auto">
          <a:xfrm>
            <a:off x="467544" y="1124744"/>
            <a:ext cx="3888432" cy="2664295"/>
          </a:xfrm>
          <a:prstGeom prst="rect">
            <a:avLst/>
          </a:prstGeom>
          <a:noFill/>
        </p:spPr>
      </p:pic>
      <p:pic>
        <p:nvPicPr>
          <p:cNvPr id="12" name="Picture 2" descr="D:\Фото\2014 год  фото\приезд Веры Николаевны Денисовой\IMG_67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51" b="16961"/>
          <a:stretch>
            <a:fillRect/>
          </a:stretch>
        </p:blipFill>
        <p:spPr bwMode="auto">
          <a:xfrm>
            <a:off x="340530" y="3933056"/>
            <a:ext cx="4142460" cy="271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11760" y="5877272"/>
            <a:ext cx="135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Абонемент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468560" y="2852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Отдел комплектования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обработки литературы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Отделы библиотеки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23728" y="260648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9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Статистические показатели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xmlns="" val="3379167639"/>
              </p:ext>
            </p:extLst>
          </p:nvPr>
        </p:nvGraphicFramePr>
        <p:xfrm>
          <a:off x="0" y="0"/>
          <a:ext cx="8784976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749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23728" y="260648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9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Объединения по интересам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библиотеке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31840" y="2896364"/>
            <a:ext cx="3456384" cy="141845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МКУК</a:t>
            </a:r>
          </a:p>
          <a:p>
            <a:pPr algn="ctr"/>
            <a:r>
              <a:rPr lang="ru-RU" b="1" dirty="0" smtClean="0"/>
              <a:t>«Белозерская </a:t>
            </a:r>
            <a:r>
              <a:rPr lang="ru-RU" b="1" dirty="0" err="1" smtClean="0"/>
              <a:t>межпоселенческая</a:t>
            </a:r>
            <a:endParaRPr lang="ru-RU" b="1" dirty="0" smtClean="0"/>
          </a:p>
          <a:p>
            <a:pPr algn="ctr"/>
            <a:r>
              <a:rPr lang="ru-RU" b="1" dirty="0" smtClean="0"/>
              <a:t>Центральная библиотека»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5656" y="1484784"/>
            <a:ext cx="2376264" cy="993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«Муза»</a:t>
            </a:r>
            <a:endParaRPr lang="ru-RU" sz="20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40152" y="1484784"/>
            <a:ext cx="2016224" cy="993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«Избиратель </a:t>
            </a:r>
            <a:r>
              <a:rPr lang="en-US" sz="2000" b="1" dirty="0" smtClean="0"/>
              <a:t>XXI </a:t>
            </a:r>
            <a:r>
              <a:rPr lang="ru-RU" sz="2000" b="1" dirty="0" smtClean="0"/>
              <a:t>века»</a:t>
            </a:r>
            <a:endParaRPr lang="ru-RU" sz="20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49926" y="5085184"/>
            <a:ext cx="2304256" cy="10584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«Наследие»</a:t>
            </a:r>
            <a:endParaRPr lang="ru-RU" sz="20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19558" y="5157192"/>
            <a:ext cx="2240874" cy="10584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«Университет третьего возраста»</a:t>
            </a:r>
            <a:endParaRPr lang="ru-RU" sz="2000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419872" y="2499823"/>
            <a:ext cx="432048" cy="4979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831024" y="2499822"/>
            <a:ext cx="494280" cy="4979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663788" y="4221088"/>
            <a:ext cx="972108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3" idx="5"/>
          </p:cNvCxnSpPr>
          <p:nvPr/>
        </p:nvCxnSpPr>
        <p:spPr>
          <a:xfrm>
            <a:off x="6082048" y="4107092"/>
            <a:ext cx="1154248" cy="105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95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6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pic>
        <p:nvPicPr>
          <p:cNvPr id="5123" name="Picture 3" descr="D:\Рабочий стол\scan 444.jpg"/>
          <p:cNvPicPr>
            <a:picLocks noChangeAspect="1" noChangeArrowheads="1"/>
          </p:cNvPicPr>
          <p:nvPr/>
        </p:nvPicPr>
        <p:blipFill>
          <a:blip r:embed="rId4" cstate="print"/>
          <a:srcRect l="4673" t="3371"/>
          <a:stretch>
            <a:fillRect/>
          </a:stretch>
        </p:blipFill>
        <p:spPr bwMode="auto">
          <a:xfrm rot="20533752">
            <a:off x="2452024" y="1129976"/>
            <a:ext cx="2269409" cy="3188515"/>
          </a:xfrm>
          <a:prstGeom prst="rect">
            <a:avLst/>
          </a:prstGeom>
          <a:noFill/>
        </p:spPr>
      </p:pic>
      <p:pic>
        <p:nvPicPr>
          <p:cNvPr id="5125" name="Picture 5" descr="D:\Рабочий стол\scan 666.jpg"/>
          <p:cNvPicPr>
            <a:picLocks noChangeAspect="1" noChangeArrowheads="1"/>
          </p:cNvPicPr>
          <p:nvPr/>
        </p:nvPicPr>
        <p:blipFill>
          <a:blip r:embed="rId5" cstate="print"/>
          <a:srcRect l="3664" t="2241"/>
          <a:stretch>
            <a:fillRect/>
          </a:stretch>
        </p:blipFill>
        <p:spPr bwMode="auto">
          <a:xfrm rot="20608058">
            <a:off x="452420" y="2937215"/>
            <a:ext cx="2521149" cy="3546096"/>
          </a:xfrm>
          <a:prstGeom prst="rect">
            <a:avLst/>
          </a:prstGeom>
          <a:noFill/>
        </p:spPr>
      </p:pic>
      <p:pic>
        <p:nvPicPr>
          <p:cNvPr id="9" name="Picture 3" descr="D:\Мои документы\грамоты ЦБ за 2013 г\scan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9501" y="957236"/>
            <a:ext cx="2061123" cy="2953250"/>
          </a:xfrm>
          <a:prstGeom prst="rect">
            <a:avLst/>
          </a:prstGeom>
          <a:noFill/>
        </p:spPr>
      </p:pic>
      <p:pic>
        <p:nvPicPr>
          <p:cNvPr id="10" name="Picture 5" descr="D:\Рабочий стол\scan 222.jpg"/>
          <p:cNvPicPr>
            <a:picLocks noChangeAspect="1" noChangeArrowheads="1"/>
          </p:cNvPicPr>
          <p:nvPr/>
        </p:nvPicPr>
        <p:blipFill>
          <a:blip r:embed="rId7" cstate="print"/>
          <a:srcRect l="3797" t="3606"/>
          <a:stretch>
            <a:fillRect/>
          </a:stretch>
        </p:blipFill>
        <p:spPr bwMode="auto">
          <a:xfrm rot="708634">
            <a:off x="6694422" y="1673842"/>
            <a:ext cx="2149619" cy="2985427"/>
          </a:xfrm>
          <a:prstGeom prst="rect">
            <a:avLst/>
          </a:prstGeom>
          <a:noFill/>
        </p:spPr>
      </p:pic>
      <p:pic>
        <p:nvPicPr>
          <p:cNvPr id="11" name="Picture 4" descr="D:\Рабочий стол\scan 555.jpg"/>
          <p:cNvPicPr>
            <a:picLocks noChangeAspect="1" noChangeArrowheads="1"/>
          </p:cNvPicPr>
          <p:nvPr/>
        </p:nvPicPr>
        <p:blipFill>
          <a:blip r:embed="rId8" cstate="print"/>
          <a:srcRect l="4707" t="1161"/>
          <a:stretch>
            <a:fillRect/>
          </a:stretch>
        </p:blipFill>
        <p:spPr bwMode="auto">
          <a:xfrm>
            <a:off x="4145237" y="3504327"/>
            <a:ext cx="2266415" cy="3258317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648956" y="169854"/>
            <a:ext cx="3707019" cy="652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6788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9296/64582330-d0db-4b30-a9ca-48096c9e3214/s1200"/>
          <p:cNvPicPr>
            <a:picLocks noChangeAspect="1" noChangeArrowheads="1"/>
          </p:cNvPicPr>
          <p:nvPr/>
        </p:nvPicPr>
        <p:blipFill>
          <a:blip r:embed="rId2" cstate="print"/>
          <a:srcRect r="24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МКУК «Белозерская </a:t>
            </a:r>
            <a:r>
              <a:rPr lang="ru-RU" sz="1400" b="1" dirty="0" err="1" smtClean="0">
                <a:solidFill>
                  <a:srgbClr val="6600CC"/>
                </a:solidFill>
              </a:rPr>
              <a:t>межпоселенческая</a:t>
            </a:r>
            <a:r>
              <a:rPr lang="ru-RU" sz="1400" b="1" dirty="0" smtClean="0">
                <a:solidFill>
                  <a:srgbClr val="6600CC"/>
                </a:solidFill>
              </a:rPr>
              <a:t> </a:t>
            </a:r>
          </a:p>
          <a:p>
            <a:pPr algn="r"/>
            <a:r>
              <a:rPr lang="ru-RU" sz="1400" b="1" dirty="0" smtClean="0">
                <a:solidFill>
                  <a:srgbClr val="6600CC"/>
                </a:solidFill>
              </a:rPr>
              <a:t>центральная библиотека»</a:t>
            </a:r>
            <a:endParaRPr lang="ru-RU" sz="1400" b="1" dirty="0">
              <a:solidFill>
                <a:srgbClr val="6600CC"/>
              </a:solidFill>
            </a:endParaRPr>
          </a:p>
        </p:txBody>
      </p:sp>
      <p:pic>
        <p:nvPicPr>
          <p:cNvPr id="6" name="Picture 5" descr="D:\Рабочий стол\jyfgj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912" y="0"/>
            <a:ext cx="792088" cy="95723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648956" y="169854"/>
            <a:ext cx="3779028" cy="109890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Центральная библиотека-методический центр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</a:t>
            </a:r>
            <a:r>
              <a:rPr lang="ru-RU" b="1" dirty="0" smtClean="0">
                <a:solidFill>
                  <a:srgbClr val="002060"/>
                </a:solidFill>
              </a:rPr>
              <a:t>ля сельских библиотек района</a:t>
            </a:r>
          </a:p>
        </p:txBody>
      </p:sp>
      <p:pic>
        <p:nvPicPr>
          <p:cNvPr id="2052" name="Picture 4" descr="H:\семинар\DSCN9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551" y="3717032"/>
            <a:ext cx="3763405" cy="2822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3" descr="H:\семинар\DSCN96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828" y="1959401"/>
            <a:ext cx="4599284" cy="29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E:\Администратор\Desktop\discussion-clipart-round-table-discussion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0195" y="1268760"/>
            <a:ext cx="3513800" cy="2225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2599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916</Words>
  <Application>Microsoft Office PowerPoint</Application>
  <PresentationFormat>Экран (4:3)</PresentationFormat>
  <Paragraphs>217</Paragraphs>
  <Slides>25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План зонирования библиотеки первого этажа</vt:lpstr>
      <vt:lpstr>План зонирования библиотеки второго этажа 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145</cp:revision>
  <dcterms:modified xsi:type="dcterms:W3CDTF">2020-02-26T06:25:57Z</dcterms:modified>
</cp:coreProperties>
</file>