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1"/>
  </p:notesMasterIdLst>
  <p:sldIdLst>
    <p:sldId id="275" r:id="rId2"/>
    <p:sldId id="258" r:id="rId3"/>
    <p:sldId id="256" r:id="rId4"/>
    <p:sldId id="266" r:id="rId5"/>
    <p:sldId id="267" r:id="rId6"/>
    <p:sldId id="261" r:id="rId7"/>
    <p:sldId id="257" r:id="rId8"/>
    <p:sldId id="259" r:id="rId9"/>
    <p:sldId id="262" r:id="rId10"/>
    <p:sldId id="270" r:id="rId11"/>
    <p:sldId id="271" r:id="rId12"/>
    <p:sldId id="264" r:id="rId13"/>
    <p:sldId id="269" r:id="rId14"/>
    <p:sldId id="265" r:id="rId15"/>
    <p:sldId id="272" r:id="rId16"/>
    <p:sldId id="273" r:id="rId17"/>
    <p:sldId id="274" r:id="rId18"/>
    <p:sldId id="276" r:id="rId19"/>
    <p:sldId id="277"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C4568B-A532-48E2-A15D-8A1E76A68853}" type="datetimeFigureOut">
              <a:rPr lang="ru-RU" smtClean="0"/>
              <a:t>22.01.2026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D6D692-58CA-4329-8ADB-DE1BAE3C7268}" type="slidenum">
              <a:rPr lang="ru-RU" smtClean="0"/>
              <a:t>‹#›</a:t>
            </a:fld>
            <a:endParaRPr lang="ru-RU"/>
          </a:p>
        </p:txBody>
      </p:sp>
    </p:spTree>
    <p:extLst>
      <p:ext uri="{BB962C8B-B14F-4D97-AF65-F5344CB8AC3E}">
        <p14:creationId xmlns:p14="http://schemas.microsoft.com/office/powerpoint/2010/main" val="42152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Savin is an archaeological memorial in Russia. It was presumably used as an observatory sanctuary. The name Savin is translated from the Ugric language as "city on a watery surface" or "hill among swamps.“ / </a:t>
            </a:r>
            <a:r>
              <a:rPr lang="ru-RU" dirty="0" err="1" smtClean="0"/>
              <a:t>Сави́н</a:t>
            </a:r>
            <a:r>
              <a:rPr lang="ru-RU" dirty="0" smtClean="0"/>
              <a:t> — археологический памятник в России. Предположительно использовался как святилище-обсерватория. Название Савин в переводе с угорского языка означает «город на водяной глади» или «холм среди болот».</a:t>
            </a:r>
            <a:endParaRPr lang="ru-RU" dirty="0"/>
          </a:p>
        </p:txBody>
      </p:sp>
      <p:sp>
        <p:nvSpPr>
          <p:cNvPr id="4" name="Номер слайда 3"/>
          <p:cNvSpPr>
            <a:spLocks noGrp="1"/>
          </p:cNvSpPr>
          <p:nvPr>
            <p:ph type="sldNum" sz="quarter" idx="10"/>
          </p:nvPr>
        </p:nvSpPr>
        <p:spPr/>
        <p:txBody>
          <a:bodyPr/>
          <a:lstStyle/>
          <a:p>
            <a:fld id="{7DD6D692-58CA-4329-8ADB-DE1BAE3C7268}" type="slidenum">
              <a:rPr lang="ru-RU" smtClean="0"/>
              <a:t>2</a:t>
            </a:fld>
            <a:endParaRPr lang="ru-RU"/>
          </a:p>
        </p:txBody>
      </p:sp>
    </p:spTree>
    <p:extLst>
      <p:ext uri="{BB962C8B-B14F-4D97-AF65-F5344CB8AC3E}">
        <p14:creationId xmlns:p14="http://schemas.microsoft.com/office/powerpoint/2010/main" val="300313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finds included scrapers and knife-like tools, carvers, drills, chisels, axes, and more. Spearheads and arrowheads, a harpoon, fishing sinkers, and parts of throwing weapons (small stone tools) were also found here. This indicates that people were actively engaged in hunting and fishing at that time. There were also two dozen traces of fire pits at the sanctuary.</a:t>
            </a:r>
            <a:r>
              <a:rPr lang="ru-RU" dirty="0" smtClean="0"/>
              <a:t> / Среди находок: скребки и ножи на </a:t>
            </a:r>
            <a:r>
              <a:rPr lang="ru-RU" dirty="0" err="1" smtClean="0"/>
              <a:t>отщепах</a:t>
            </a:r>
            <a:r>
              <a:rPr lang="ru-RU" dirty="0" smtClean="0"/>
              <a:t>, резчики, свёрла, долота, топоры и т.д. Здесь также нашли наконечники копий и стрел, гарпун, рыболовные грузила, части от метательных орудий. Это говорит о том, что люди в то время активно занимались охотой и рыболовством. А ещё на святилище было два десятка следов кострищ.</a:t>
            </a:r>
            <a:endParaRPr lang="ru-RU" dirty="0"/>
          </a:p>
        </p:txBody>
      </p:sp>
      <p:sp>
        <p:nvSpPr>
          <p:cNvPr id="4" name="Номер слайда 3"/>
          <p:cNvSpPr>
            <a:spLocks noGrp="1"/>
          </p:cNvSpPr>
          <p:nvPr>
            <p:ph type="sldNum" sz="quarter" idx="10"/>
          </p:nvPr>
        </p:nvSpPr>
        <p:spPr/>
        <p:txBody>
          <a:bodyPr/>
          <a:lstStyle/>
          <a:p>
            <a:fld id="{7DD6D692-58CA-4329-8ADB-DE1BAE3C7268}" type="slidenum">
              <a:rPr lang="ru-RU" smtClean="0"/>
              <a:t>11</a:t>
            </a:fld>
            <a:endParaRPr lang="ru-RU"/>
          </a:p>
        </p:txBody>
      </p:sp>
    </p:spTree>
    <p:extLst>
      <p:ext uri="{BB962C8B-B14F-4D97-AF65-F5344CB8AC3E}">
        <p14:creationId xmlns:p14="http://schemas.microsoft.com/office/powerpoint/2010/main" val="2856008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err="1" smtClean="0"/>
              <a:t>Nowadays</a:t>
            </a:r>
            <a:r>
              <a:rPr lang="de-DE" dirty="0" smtClean="0"/>
              <a:t>, an </a:t>
            </a:r>
            <a:r>
              <a:rPr lang="de-DE" dirty="0" err="1" smtClean="0"/>
              <a:t>interesting</a:t>
            </a:r>
            <a:r>
              <a:rPr lang="de-DE" dirty="0" smtClean="0"/>
              <a:t> open-</a:t>
            </a:r>
            <a:r>
              <a:rPr lang="de-DE" dirty="0" err="1" smtClean="0"/>
              <a:t>air</a:t>
            </a:r>
            <a:r>
              <a:rPr lang="de-DE" dirty="0" smtClean="0"/>
              <a:t> </a:t>
            </a:r>
            <a:r>
              <a:rPr lang="de-DE" dirty="0" err="1" smtClean="0"/>
              <a:t>museum</a:t>
            </a:r>
            <a:r>
              <a:rPr lang="de-DE" dirty="0" smtClean="0"/>
              <a:t> </a:t>
            </a:r>
            <a:r>
              <a:rPr lang="de-DE" dirty="0" err="1" smtClean="0"/>
              <a:t>has</a:t>
            </a:r>
            <a:r>
              <a:rPr lang="de-DE" dirty="0" smtClean="0"/>
              <a:t> </a:t>
            </a:r>
            <a:r>
              <a:rPr lang="de-DE" dirty="0" err="1" smtClean="0"/>
              <a:t>been</a:t>
            </a:r>
            <a:r>
              <a:rPr lang="de-DE" dirty="0" smtClean="0"/>
              <a:t> </a:t>
            </a:r>
            <a:r>
              <a:rPr lang="de-DE" dirty="0" err="1" smtClean="0"/>
              <a:t>created</a:t>
            </a:r>
            <a:r>
              <a:rPr lang="de-DE" dirty="0" smtClean="0"/>
              <a:t> </a:t>
            </a:r>
            <a:r>
              <a:rPr lang="de-DE" dirty="0" err="1" smtClean="0"/>
              <a:t>here</a:t>
            </a:r>
            <a:r>
              <a:rPr lang="de-DE" dirty="0" smtClean="0"/>
              <a:t>. </a:t>
            </a:r>
            <a:r>
              <a:rPr lang="de-DE" dirty="0" err="1" smtClean="0"/>
              <a:t>Since</a:t>
            </a:r>
            <a:r>
              <a:rPr lang="de-DE" dirty="0" smtClean="0"/>
              <a:t> May 1993, Savin </a:t>
            </a:r>
            <a:r>
              <a:rPr lang="de-DE" dirty="0" err="1" smtClean="0"/>
              <a:t>has</a:t>
            </a:r>
            <a:r>
              <a:rPr lang="de-DE" dirty="0" smtClean="0"/>
              <a:t> </a:t>
            </a:r>
            <a:r>
              <a:rPr lang="de-DE" dirty="0" err="1" smtClean="0"/>
              <a:t>received</a:t>
            </a:r>
            <a:r>
              <a:rPr lang="de-DE" dirty="0" smtClean="0"/>
              <a:t> </a:t>
            </a:r>
            <a:r>
              <a:rPr lang="de-DE" dirty="0" err="1" smtClean="0"/>
              <a:t>the</a:t>
            </a:r>
            <a:r>
              <a:rPr lang="de-DE" dirty="0" smtClean="0"/>
              <a:t> </a:t>
            </a:r>
            <a:r>
              <a:rPr lang="de-DE" dirty="0" err="1" smtClean="0"/>
              <a:t>status</a:t>
            </a:r>
            <a:r>
              <a:rPr lang="de-DE" dirty="0" smtClean="0"/>
              <a:t> </a:t>
            </a:r>
            <a:r>
              <a:rPr lang="de-DE" dirty="0" err="1" smtClean="0"/>
              <a:t>of</a:t>
            </a:r>
            <a:r>
              <a:rPr lang="de-DE" dirty="0" smtClean="0"/>
              <a:t> a </a:t>
            </a:r>
            <a:r>
              <a:rPr lang="de-DE" dirty="0" err="1" smtClean="0"/>
              <a:t>cultural</a:t>
            </a:r>
            <a:r>
              <a:rPr lang="de-DE" dirty="0" smtClean="0"/>
              <a:t> </a:t>
            </a:r>
            <a:r>
              <a:rPr lang="de-DE" dirty="0" err="1" smtClean="0"/>
              <a:t>heritage</a:t>
            </a:r>
            <a:r>
              <a:rPr lang="de-DE" dirty="0" smtClean="0"/>
              <a:t> </a:t>
            </a:r>
            <a:r>
              <a:rPr lang="de-DE" dirty="0" err="1" smtClean="0"/>
              <a:t>site</a:t>
            </a:r>
            <a:r>
              <a:rPr lang="de-DE" dirty="0" smtClean="0"/>
              <a:t> </a:t>
            </a:r>
            <a:r>
              <a:rPr lang="de-DE" dirty="0" err="1" smtClean="0"/>
              <a:t>of</a:t>
            </a:r>
            <a:r>
              <a:rPr lang="de-DE" dirty="0" smtClean="0"/>
              <a:t> regional </a:t>
            </a:r>
            <a:r>
              <a:rPr lang="de-DE" dirty="0" err="1" smtClean="0"/>
              <a:t>significance</a:t>
            </a:r>
            <a:r>
              <a:rPr lang="de-DE" dirty="0" smtClean="0"/>
              <a:t>.</a:t>
            </a:r>
            <a:r>
              <a:rPr lang="ru-RU" dirty="0" smtClean="0"/>
              <a:t> / В наши дни здесь сделали интересный музей под открытым небом. С мая 1993 года Савин получил статус объекта культурного наследия регионального значения.</a:t>
            </a:r>
          </a:p>
        </p:txBody>
      </p:sp>
      <p:sp>
        <p:nvSpPr>
          <p:cNvPr id="4" name="Номер слайда 3"/>
          <p:cNvSpPr>
            <a:spLocks noGrp="1"/>
          </p:cNvSpPr>
          <p:nvPr>
            <p:ph type="sldNum" sz="quarter" idx="10"/>
          </p:nvPr>
        </p:nvSpPr>
        <p:spPr/>
        <p:txBody>
          <a:bodyPr/>
          <a:lstStyle/>
          <a:p>
            <a:fld id="{7DD6D692-58CA-4329-8ADB-DE1BAE3C7268}" type="slidenum">
              <a:rPr lang="ru-RU" smtClean="0"/>
              <a:t>12</a:t>
            </a:fld>
            <a:endParaRPr lang="ru-RU"/>
          </a:p>
        </p:txBody>
      </p:sp>
    </p:spTree>
    <p:extLst>
      <p:ext uri="{BB962C8B-B14F-4D97-AF65-F5344CB8AC3E}">
        <p14:creationId xmlns:p14="http://schemas.microsoft.com/office/powerpoint/2010/main" val="2482036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The </a:t>
            </a:r>
            <a:r>
              <a:rPr lang="de-DE" dirty="0" err="1" smtClean="0"/>
              <a:t>opening</a:t>
            </a:r>
            <a:r>
              <a:rPr lang="de-DE" dirty="0" smtClean="0"/>
              <a:t> </a:t>
            </a:r>
            <a:r>
              <a:rPr lang="de-DE" dirty="0" err="1" smtClean="0"/>
              <a:t>of</a:t>
            </a:r>
            <a:r>
              <a:rPr lang="de-DE" dirty="0" smtClean="0"/>
              <a:t> </a:t>
            </a:r>
            <a:r>
              <a:rPr lang="de-DE" dirty="0" err="1" smtClean="0"/>
              <a:t>the</a:t>
            </a:r>
            <a:r>
              <a:rPr lang="de-DE" dirty="0" smtClean="0"/>
              <a:t> Savin ethnocultural </a:t>
            </a:r>
            <a:r>
              <a:rPr lang="de-DE" dirty="0" err="1" smtClean="0"/>
              <a:t>center</a:t>
            </a:r>
            <a:r>
              <a:rPr lang="de-DE" dirty="0" smtClean="0"/>
              <a:t> </a:t>
            </a:r>
            <a:r>
              <a:rPr lang="de-DE" dirty="0" err="1" smtClean="0"/>
              <a:t>took</a:t>
            </a:r>
            <a:r>
              <a:rPr lang="de-DE" dirty="0" smtClean="0"/>
              <a:t> </a:t>
            </a:r>
            <a:r>
              <a:rPr lang="de-DE" dirty="0" err="1" smtClean="0"/>
              <a:t>place</a:t>
            </a:r>
            <a:r>
              <a:rPr lang="de-DE" dirty="0" smtClean="0"/>
              <a:t> in May 2021. Art </a:t>
            </a:r>
            <a:r>
              <a:rPr lang="de-DE" dirty="0" err="1" smtClean="0"/>
              <a:t>objects</a:t>
            </a:r>
            <a:r>
              <a:rPr lang="de-DE" dirty="0" smtClean="0"/>
              <a:t> </a:t>
            </a:r>
            <a:r>
              <a:rPr lang="de-DE" dirty="0" err="1" smtClean="0"/>
              <a:t>were</a:t>
            </a:r>
            <a:r>
              <a:rPr lang="de-DE" dirty="0" smtClean="0"/>
              <a:t> </a:t>
            </a:r>
            <a:r>
              <a:rPr lang="de-DE" dirty="0" err="1" smtClean="0"/>
              <a:t>installed</a:t>
            </a:r>
            <a:r>
              <a:rPr lang="de-DE" dirty="0" smtClean="0"/>
              <a:t> </a:t>
            </a:r>
            <a:r>
              <a:rPr lang="de-DE" dirty="0" err="1" smtClean="0"/>
              <a:t>next</a:t>
            </a:r>
            <a:r>
              <a:rPr lang="de-DE" dirty="0" smtClean="0"/>
              <a:t> </a:t>
            </a:r>
            <a:r>
              <a:rPr lang="de-DE" dirty="0" err="1" smtClean="0"/>
              <a:t>to</a:t>
            </a:r>
            <a:r>
              <a:rPr lang="de-DE" dirty="0" smtClean="0"/>
              <a:t> </a:t>
            </a:r>
            <a:r>
              <a:rPr lang="de-DE" dirty="0" err="1" smtClean="0"/>
              <a:t>the</a:t>
            </a:r>
            <a:r>
              <a:rPr lang="de-DE" dirty="0" smtClean="0"/>
              <a:t> </a:t>
            </a:r>
            <a:r>
              <a:rPr lang="de-DE" dirty="0" err="1" smtClean="0"/>
              <a:t>sanctuary</a:t>
            </a:r>
            <a:r>
              <a:rPr lang="de-DE" dirty="0" smtClean="0"/>
              <a:t>: a “</a:t>
            </a:r>
            <a:r>
              <a:rPr lang="de-DE" dirty="0" err="1" smtClean="0"/>
              <a:t>clock</a:t>
            </a:r>
            <a:r>
              <a:rPr lang="de-DE" dirty="0" smtClean="0"/>
              <a:t> </a:t>
            </a:r>
            <a:r>
              <a:rPr lang="de-DE" dirty="0" err="1" smtClean="0"/>
              <a:t>to</a:t>
            </a:r>
            <a:r>
              <a:rPr lang="de-DE" dirty="0" smtClean="0"/>
              <a:t> </a:t>
            </a:r>
            <a:r>
              <a:rPr lang="de-DE" dirty="0" err="1" smtClean="0"/>
              <a:t>the</a:t>
            </a:r>
            <a:r>
              <a:rPr lang="de-DE" dirty="0" smtClean="0"/>
              <a:t> </a:t>
            </a:r>
            <a:r>
              <a:rPr lang="de-DE" dirty="0" err="1" smtClean="0"/>
              <a:t>past</a:t>
            </a:r>
            <a:r>
              <a:rPr lang="de-DE" dirty="0" smtClean="0"/>
              <a:t>,” </a:t>
            </a:r>
            <a:r>
              <a:rPr lang="de-DE" dirty="0" err="1" smtClean="0"/>
              <a:t>the</a:t>
            </a:r>
            <a:r>
              <a:rPr lang="de-DE" dirty="0" smtClean="0"/>
              <a:t> </a:t>
            </a:r>
            <a:r>
              <a:rPr lang="de-DE" dirty="0" err="1" smtClean="0"/>
              <a:t>inscription</a:t>
            </a:r>
            <a:r>
              <a:rPr lang="de-DE" dirty="0" smtClean="0"/>
              <a:t> “Savin” </a:t>
            </a:r>
            <a:r>
              <a:rPr lang="de-DE" dirty="0" err="1" smtClean="0"/>
              <a:t>with</a:t>
            </a:r>
            <a:r>
              <a:rPr lang="de-DE" dirty="0" smtClean="0"/>
              <a:t> </a:t>
            </a:r>
            <a:r>
              <a:rPr lang="de-DE" dirty="0" err="1" smtClean="0"/>
              <a:t>interactive</a:t>
            </a:r>
            <a:r>
              <a:rPr lang="de-DE" dirty="0" smtClean="0"/>
              <a:t> </a:t>
            </a:r>
            <a:r>
              <a:rPr lang="de-DE" dirty="0" err="1" smtClean="0"/>
              <a:t>elements</a:t>
            </a:r>
            <a:r>
              <a:rPr lang="de-DE" dirty="0" smtClean="0"/>
              <a:t>, </a:t>
            </a:r>
            <a:r>
              <a:rPr lang="de-DE" dirty="0" err="1" smtClean="0"/>
              <a:t>and</a:t>
            </a:r>
            <a:r>
              <a:rPr lang="de-DE" dirty="0" smtClean="0"/>
              <a:t> a </a:t>
            </a:r>
            <a:r>
              <a:rPr lang="de-DE" dirty="0" err="1" smtClean="0"/>
              <a:t>stone</a:t>
            </a:r>
            <a:r>
              <a:rPr lang="de-DE" dirty="0" smtClean="0"/>
              <a:t> “spiral </a:t>
            </a:r>
            <a:r>
              <a:rPr lang="de-DE" dirty="0" err="1" smtClean="0"/>
              <a:t>of</a:t>
            </a:r>
            <a:r>
              <a:rPr lang="de-DE" dirty="0" smtClean="0"/>
              <a:t> </a:t>
            </a:r>
            <a:r>
              <a:rPr lang="de-DE" dirty="0" err="1" smtClean="0"/>
              <a:t>health</a:t>
            </a:r>
            <a:r>
              <a:rPr lang="de-DE" dirty="0" smtClean="0"/>
              <a:t>”.</a:t>
            </a:r>
          </a:p>
          <a:p>
            <a:r>
              <a:rPr lang="ru-RU" dirty="0" smtClean="0"/>
              <a:t>/ Открытие этнокультурного центра «Савин» произошло в мае 2021 года, рядом со святилищем установлены арт-объекты: «часы в прошлое», надпись «Савин» с интерактивными элементами и каменная «спираль здоровья».</a:t>
            </a:r>
          </a:p>
        </p:txBody>
      </p:sp>
      <p:sp>
        <p:nvSpPr>
          <p:cNvPr id="4" name="Номер слайда 3"/>
          <p:cNvSpPr>
            <a:spLocks noGrp="1"/>
          </p:cNvSpPr>
          <p:nvPr>
            <p:ph type="sldNum" sz="quarter" idx="10"/>
          </p:nvPr>
        </p:nvSpPr>
        <p:spPr/>
        <p:txBody>
          <a:bodyPr/>
          <a:lstStyle/>
          <a:p>
            <a:fld id="{7DD6D692-58CA-4329-8ADB-DE1BAE3C7268}" type="slidenum">
              <a:rPr lang="ru-RU" smtClean="0"/>
              <a:t>13</a:t>
            </a:fld>
            <a:endParaRPr lang="ru-RU"/>
          </a:p>
        </p:txBody>
      </p:sp>
    </p:spTree>
    <p:extLst>
      <p:ext uri="{BB962C8B-B14F-4D97-AF65-F5344CB8AC3E}">
        <p14:creationId xmlns:p14="http://schemas.microsoft.com/office/powerpoint/2010/main" val="18538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The Savin </a:t>
            </a:r>
            <a:r>
              <a:rPr lang="de-DE" dirty="0" err="1" smtClean="0"/>
              <a:t>Sanctuary</a:t>
            </a:r>
            <a:r>
              <a:rPr lang="de-DE" dirty="0" smtClean="0"/>
              <a:t> in </a:t>
            </a:r>
            <a:r>
              <a:rPr lang="de-DE" dirty="0" err="1" smtClean="0"/>
              <a:t>the</a:t>
            </a:r>
            <a:r>
              <a:rPr lang="de-DE" dirty="0" smtClean="0"/>
              <a:t> Kurgan Region was </a:t>
            </a:r>
            <a:r>
              <a:rPr lang="de-DE" dirty="0" err="1" smtClean="0"/>
              <a:t>recognized</a:t>
            </a:r>
            <a:r>
              <a:rPr lang="de-DE" dirty="0" smtClean="0"/>
              <a:t> </a:t>
            </a:r>
            <a:r>
              <a:rPr lang="de-DE" dirty="0" err="1" smtClean="0"/>
              <a:t>as</a:t>
            </a:r>
            <a:r>
              <a:rPr lang="de-DE" dirty="0" smtClean="0"/>
              <a:t> </a:t>
            </a:r>
            <a:r>
              <a:rPr lang="de-DE" dirty="0" err="1" smtClean="0"/>
              <a:t>the</a:t>
            </a:r>
            <a:r>
              <a:rPr lang="de-DE" dirty="0" smtClean="0"/>
              <a:t> </a:t>
            </a:r>
            <a:r>
              <a:rPr lang="de-DE" dirty="0" err="1" smtClean="0"/>
              <a:t>most</a:t>
            </a:r>
            <a:r>
              <a:rPr lang="de-DE" dirty="0" smtClean="0"/>
              <a:t> </a:t>
            </a:r>
            <a:r>
              <a:rPr lang="de-DE" dirty="0" err="1" smtClean="0"/>
              <a:t>mysterious</a:t>
            </a:r>
            <a:r>
              <a:rPr lang="de-DE" dirty="0" smtClean="0"/>
              <a:t> </a:t>
            </a:r>
            <a:r>
              <a:rPr lang="de-DE" dirty="0" err="1" smtClean="0"/>
              <a:t>place</a:t>
            </a:r>
            <a:r>
              <a:rPr lang="de-DE" dirty="0" smtClean="0"/>
              <a:t> in </a:t>
            </a:r>
            <a:r>
              <a:rPr lang="de-DE" dirty="0" err="1" smtClean="0"/>
              <a:t>Russia</a:t>
            </a:r>
            <a:r>
              <a:rPr lang="de-DE" dirty="0" smtClean="0"/>
              <a:t> </a:t>
            </a:r>
            <a:r>
              <a:rPr lang="de-DE" dirty="0" err="1" smtClean="0"/>
              <a:t>by</a:t>
            </a:r>
            <a:r>
              <a:rPr lang="de-DE" dirty="0" smtClean="0"/>
              <a:t> </a:t>
            </a:r>
            <a:r>
              <a:rPr lang="de-DE" dirty="0" err="1" smtClean="0"/>
              <a:t>viewers</a:t>
            </a:r>
            <a:r>
              <a:rPr lang="de-DE" dirty="0" smtClean="0"/>
              <a:t> </a:t>
            </a:r>
            <a:r>
              <a:rPr lang="de-DE" dirty="0" err="1" smtClean="0"/>
              <a:t>of</a:t>
            </a:r>
            <a:r>
              <a:rPr lang="de-DE" dirty="0" smtClean="0"/>
              <a:t> </a:t>
            </a:r>
            <a:r>
              <a:rPr lang="de-DE" dirty="0" err="1" smtClean="0"/>
              <a:t>the</a:t>
            </a:r>
            <a:r>
              <a:rPr lang="de-DE" dirty="0" smtClean="0"/>
              <a:t> </a:t>
            </a:r>
            <a:r>
              <a:rPr lang="de-DE" dirty="0" err="1" smtClean="0"/>
              <a:t>My</a:t>
            </a:r>
            <a:r>
              <a:rPr lang="de-DE" dirty="0" smtClean="0"/>
              <a:t> Planet TV </a:t>
            </a:r>
            <a:r>
              <a:rPr lang="de-DE" dirty="0" err="1" smtClean="0"/>
              <a:t>channel</a:t>
            </a:r>
            <a:r>
              <a:rPr lang="de-DE" dirty="0" smtClean="0"/>
              <a:t> </a:t>
            </a:r>
            <a:r>
              <a:rPr lang="de-DE" dirty="0" err="1" smtClean="0"/>
              <a:t>at</a:t>
            </a:r>
            <a:r>
              <a:rPr lang="de-DE" dirty="0" smtClean="0"/>
              <a:t> </a:t>
            </a:r>
            <a:r>
              <a:rPr lang="de-DE" dirty="0" err="1" smtClean="0"/>
              <a:t>the</a:t>
            </a:r>
            <a:r>
              <a:rPr lang="de-DE" dirty="0" smtClean="0"/>
              <a:t> end </a:t>
            </a:r>
            <a:r>
              <a:rPr lang="de-DE" dirty="0" err="1" smtClean="0"/>
              <a:t>of</a:t>
            </a:r>
            <a:r>
              <a:rPr lang="de-DE" dirty="0" smtClean="0"/>
              <a:t> 2025, </a:t>
            </a:r>
            <a:r>
              <a:rPr lang="de-DE" dirty="0" err="1" smtClean="0"/>
              <a:t>receiving</a:t>
            </a:r>
            <a:r>
              <a:rPr lang="de-DE" dirty="0" smtClean="0"/>
              <a:t> </a:t>
            </a:r>
            <a:r>
              <a:rPr lang="de-DE" dirty="0" err="1" smtClean="0"/>
              <a:t>over</a:t>
            </a:r>
            <a:r>
              <a:rPr lang="de-DE" dirty="0" smtClean="0"/>
              <a:t> 70% </a:t>
            </a:r>
            <a:r>
              <a:rPr lang="de-DE" dirty="0" err="1" smtClean="0"/>
              <a:t>of</a:t>
            </a:r>
            <a:r>
              <a:rPr lang="de-DE" dirty="0" smtClean="0"/>
              <a:t> </a:t>
            </a:r>
            <a:r>
              <a:rPr lang="de-DE" dirty="0" err="1" smtClean="0"/>
              <a:t>the</a:t>
            </a:r>
            <a:r>
              <a:rPr lang="de-DE" dirty="0" smtClean="0"/>
              <a:t> </a:t>
            </a:r>
            <a:r>
              <a:rPr lang="de-DE" dirty="0" err="1" smtClean="0"/>
              <a:t>votes</a:t>
            </a:r>
            <a:r>
              <a:rPr lang="de-DE" dirty="0" smtClean="0"/>
              <a:t>, </a:t>
            </a:r>
            <a:r>
              <a:rPr lang="de-DE" dirty="0" err="1" smtClean="0"/>
              <a:t>thanks</a:t>
            </a:r>
            <a:r>
              <a:rPr lang="de-DE" dirty="0" smtClean="0"/>
              <a:t> </a:t>
            </a:r>
            <a:r>
              <a:rPr lang="de-DE" dirty="0" err="1" smtClean="0"/>
              <a:t>to</a:t>
            </a:r>
            <a:r>
              <a:rPr lang="de-DE" dirty="0" smtClean="0"/>
              <a:t> </a:t>
            </a:r>
            <a:r>
              <a:rPr lang="de-DE" dirty="0" err="1" smtClean="0"/>
              <a:t>its</a:t>
            </a:r>
            <a:r>
              <a:rPr lang="de-DE" dirty="0" smtClean="0"/>
              <a:t> </a:t>
            </a:r>
            <a:r>
              <a:rPr lang="de-DE" dirty="0" err="1" smtClean="0"/>
              <a:t>ancient</a:t>
            </a:r>
            <a:r>
              <a:rPr lang="de-DE" dirty="0" smtClean="0"/>
              <a:t> </a:t>
            </a:r>
            <a:r>
              <a:rPr lang="de-DE" dirty="0" err="1" smtClean="0"/>
              <a:t>astronomical</a:t>
            </a:r>
            <a:r>
              <a:rPr lang="de-DE" dirty="0" smtClean="0"/>
              <a:t> </a:t>
            </a:r>
            <a:r>
              <a:rPr lang="de-DE" dirty="0" err="1" smtClean="0"/>
              <a:t>knowledge</a:t>
            </a:r>
            <a:r>
              <a:rPr lang="de-DE" dirty="0" smtClean="0"/>
              <a:t> </a:t>
            </a:r>
            <a:r>
              <a:rPr lang="de-DE" dirty="0" err="1" smtClean="0"/>
              <a:t>and</a:t>
            </a:r>
            <a:r>
              <a:rPr lang="de-DE" dirty="0" smtClean="0"/>
              <a:t> </a:t>
            </a:r>
            <a:r>
              <a:rPr lang="de-DE" dirty="0" err="1" smtClean="0"/>
              <a:t>unique</a:t>
            </a:r>
            <a:r>
              <a:rPr lang="de-DE" dirty="0" smtClean="0"/>
              <a:t> </a:t>
            </a:r>
            <a:r>
              <a:rPr lang="de-DE" dirty="0" err="1" smtClean="0"/>
              <a:t>combination</a:t>
            </a:r>
            <a:r>
              <a:rPr lang="de-DE" dirty="0" smtClean="0"/>
              <a:t> </a:t>
            </a:r>
            <a:r>
              <a:rPr lang="de-DE" dirty="0" err="1" smtClean="0"/>
              <a:t>of</a:t>
            </a:r>
            <a:r>
              <a:rPr lang="de-DE" dirty="0" smtClean="0"/>
              <a:t> </a:t>
            </a:r>
            <a:r>
              <a:rPr lang="de-DE" dirty="0" err="1" smtClean="0"/>
              <a:t>science</a:t>
            </a:r>
            <a:r>
              <a:rPr lang="de-DE" dirty="0" smtClean="0"/>
              <a:t> </a:t>
            </a:r>
            <a:r>
              <a:rPr lang="de-DE" dirty="0" err="1" smtClean="0"/>
              <a:t>and</a:t>
            </a:r>
            <a:r>
              <a:rPr lang="de-DE" dirty="0" smtClean="0"/>
              <a:t> </a:t>
            </a:r>
            <a:r>
              <a:rPr lang="de-DE" dirty="0" err="1" smtClean="0"/>
              <a:t>worship</a:t>
            </a:r>
            <a:r>
              <a:rPr lang="de-DE" dirty="0" smtClean="0"/>
              <a:t>.</a:t>
            </a:r>
            <a:r>
              <a:rPr lang="ru-RU" dirty="0" smtClean="0"/>
              <a:t> / Святилище Савин в Курганской области было признано самым загадочным местом России по итогам зрительского голосования телеканала «Моя Планета» в конце 2025 года, благодаря своим древним астрономическим знаниям и уникальному сочетанию науки и культа.</a:t>
            </a:r>
          </a:p>
        </p:txBody>
      </p:sp>
      <p:sp>
        <p:nvSpPr>
          <p:cNvPr id="4" name="Номер слайда 3"/>
          <p:cNvSpPr>
            <a:spLocks noGrp="1"/>
          </p:cNvSpPr>
          <p:nvPr>
            <p:ph type="sldNum" sz="quarter" idx="10"/>
          </p:nvPr>
        </p:nvSpPr>
        <p:spPr/>
        <p:txBody>
          <a:bodyPr/>
          <a:lstStyle/>
          <a:p>
            <a:fld id="{7DD6D692-58CA-4329-8ADB-DE1BAE3C7268}" type="slidenum">
              <a:rPr lang="ru-RU" smtClean="0"/>
              <a:t>14</a:t>
            </a:fld>
            <a:endParaRPr lang="ru-RU"/>
          </a:p>
        </p:txBody>
      </p:sp>
    </p:spTree>
    <p:extLst>
      <p:ext uri="{BB962C8B-B14F-4D97-AF65-F5344CB8AC3E}">
        <p14:creationId xmlns:p14="http://schemas.microsoft.com/office/powerpoint/2010/main" val="3332359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Every </a:t>
            </a:r>
            <a:r>
              <a:rPr lang="de-DE" dirty="0" err="1" smtClean="0"/>
              <a:t>year</a:t>
            </a:r>
            <a:r>
              <a:rPr lang="de-DE" dirty="0" smtClean="0"/>
              <a:t>, </a:t>
            </a:r>
            <a:r>
              <a:rPr lang="de-DE" dirty="0" err="1" smtClean="0"/>
              <a:t>the</a:t>
            </a:r>
            <a:r>
              <a:rPr lang="de-DE" dirty="0" smtClean="0"/>
              <a:t> </a:t>
            </a:r>
            <a:r>
              <a:rPr lang="de-DE" dirty="0" err="1" smtClean="0"/>
              <a:t>Ethnic</a:t>
            </a:r>
            <a:r>
              <a:rPr lang="de-DE" dirty="0" smtClean="0"/>
              <a:t> Festival "</a:t>
            </a:r>
            <a:r>
              <a:rPr lang="de-DE" dirty="0" err="1" smtClean="0"/>
              <a:t>Let's</a:t>
            </a:r>
            <a:r>
              <a:rPr lang="de-DE" dirty="0" smtClean="0"/>
              <a:t> Go </a:t>
            </a:r>
            <a:r>
              <a:rPr lang="de-DE" dirty="0" err="1" smtClean="0"/>
              <a:t>to</a:t>
            </a:r>
            <a:r>
              <a:rPr lang="de-DE" dirty="0" smtClean="0"/>
              <a:t> Savin" </a:t>
            </a:r>
            <a:r>
              <a:rPr lang="de-DE" dirty="0" err="1" smtClean="0"/>
              <a:t>attracts</a:t>
            </a:r>
            <a:r>
              <a:rPr lang="de-DE" dirty="0" smtClean="0"/>
              <a:t> </a:t>
            </a:r>
            <a:r>
              <a:rPr lang="de-DE" dirty="0" err="1" smtClean="0"/>
              <a:t>several</a:t>
            </a:r>
            <a:r>
              <a:rPr lang="de-DE" dirty="0" smtClean="0"/>
              <a:t> </a:t>
            </a:r>
            <a:r>
              <a:rPr lang="de-DE" dirty="0" err="1" smtClean="0"/>
              <a:t>thousand</a:t>
            </a:r>
            <a:r>
              <a:rPr lang="de-DE" dirty="0" smtClean="0"/>
              <a:t> </a:t>
            </a:r>
            <a:r>
              <a:rPr lang="de-DE" dirty="0" err="1" smtClean="0"/>
              <a:t>guests</a:t>
            </a:r>
            <a:r>
              <a:rPr lang="de-DE" dirty="0" smtClean="0"/>
              <a:t> </a:t>
            </a:r>
            <a:r>
              <a:rPr lang="de-DE" dirty="0" err="1" smtClean="0"/>
              <a:t>from</a:t>
            </a:r>
            <a:r>
              <a:rPr lang="de-DE" dirty="0" smtClean="0"/>
              <a:t> </a:t>
            </a:r>
            <a:r>
              <a:rPr lang="de-DE" dirty="0" err="1" smtClean="0"/>
              <a:t>the</a:t>
            </a:r>
            <a:r>
              <a:rPr lang="de-DE" dirty="0" smtClean="0"/>
              <a:t> Kurgan </a:t>
            </a:r>
            <a:r>
              <a:rPr lang="de-DE" dirty="0" err="1" smtClean="0"/>
              <a:t>region</a:t>
            </a:r>
            <a:r>
              <a:rPr lang="de-DE" dirty="0" smtClean="0"/>
              <a:t> </a:t>
            </a:r>
            <a:r>
              <a:rPr lang="de-DE" dirty="0" err="1" smtClean="0"/>
              <a:t>and</a:t>
            </a:r>
            <a:r>
              <a:rPr lang="de-DE" dirty="0" smtClean="0"/>
              <a:t> </a:t>
            </a:r>
            <a:r>
              <a:rPr lang="de-DE" dirty="0" err="1" smtClean="0"/>
              <a:t>neighboring</a:t>
            </a:r>
            <a:r>
              <a:rPr lang="de-DE" dirty="0" smtClean="0"/>
              <a:t> </a:t>
            </a:r>
            <a:r>
              <a:rPr lang="de-DE" dirty="0" err="1" smtClean="0"/>
              <a:t>regions</a:t>
            </a:r>
            <a:r>
              <a:rPr lang="de-DE" dirty="0" smtClean="0"/>
              <a:t>.</a:t>
            </a:r>
            <a:r>
              <a:rPr lang="ru-RU" dirty="0" smtClean="0"/>
              <a:t> </a:t>
            </a:r>
            <a:r>
              <a:rPr lang="en-US" dirty="0" smtClean="0"/>
              <a:t>"This unique festival aims to develop domestic tourism in the Kurgan region and promote our country's geographical heritage," says Nikolai </a:t>
            </a:r>
            <a:r>
              <a:rPr lang="en-US" dirty="0" err="1" smtClean="0"/>
              <a:t>Vershigora</a:t>
            </a:r>
            <a:r>
              <a:rPr lang="en-US" dirty="0" smtClean="0"/>
              <a:t>, Deputy Director of the Russian Geographical Society's Department of Regional Development. </a:t>
            </a:r>
            <a:r>
              <a:rPr lang="ru-RU" dirty="0" smtClean="0"/>
              <a:t>/ Ежегодно </a:t>
            </a:r>
            <a:r>
              <a:rPr lang="ru-RU" dirty="0" err="1" smtClean="0"/>
              <a:t>этнофестиваль</a:t>
            </a:r>
            <a:r>
              <a:rPr lang="ru-RU" dirty="0" smtClean="0"/>
              <a:t> «Едем на Савин» собирает несколько тысяч гостей из Курганской области и соседних регионов. Уникальный фестиваль, направленный на развитие внутреннего туризма КО и на популяризацию географического наследия нашей страны, - делится заместитель директора департамента регионального развития Русского географического общества Николай Вершигора.</a:t>
            </a:r>
          </a:p>
        </p:txBody>
      </p:sp>
      <p:sp>
        <p:nvSpPr>
          <p:cNvPr id="4" name="Номер слайда 3"/>
          <p:cNvSpPr>
            <a:spLocks noGrp="1"/>
          </p:cNvSpPr>
          <p:nvPr>
            <p:ph type="sldNum" sz="quarter" idx="10"/>
          </p:nvPr>
        </p:nvSpPr>
        <p:spPr/>
        <p:txBody>
          <a:bodyPr/>
          <a:lstStyle/>
          <a:p>
            <a:fld id="{7DD6D692-58CA-4329-8ADB-DE1BAE3C7268}" type="slidenum">
              <a:rPr lang="ru-RU" smtClean="0"/>
              <a:t>15</a:t>
            </a:fld>
            <a:endParaRPr lang="ru-RU"/>
          </a:p>
        </p:txBody>
      </p:sp>
    </p:spTree>
    <p:extLst>
      <p:ext uri="{BB962C8B-B14F-4D97-AF65-F5344CB8AC3E}">
        <p14:creationId xmlns:p14="http://schemas.microsoft.com/office/powerpoint/2010/main" val="298251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err="1" smtClean="0"/>
              <a:t>There's</a:t>
            </a:r>
            <a:r>
              <a:rPr lang="de-DE" dirty="0" smtClean="0"/>
              <a:t> </a:t>
            </a:r>
            <a:r>
              <a:rPr lang="de-DE" dirty="0" err="1" smtClean="0"/>
              <a:t>truly</a:t>
            </a:r>
            <a:r>
              <a:rPr lang="de-DE" dirty="0" smtClean="0"/>
              <a:t> a </a:t>
            </a:r>
            <a:r>
              <a:rPr lang="de-DE" dirty="0" err="1" smtClean="0"/>
              <a:t>lot</a:t>
            </a:r>
            <a:r>
              <a:rPr lang="de-DE" dirty="0" smtClean="0"/>
              <a:t> </a:t>
            </a:r>
            <a:r>
              <a:rPr lang="de-DE" dirty="0" err="1" smtClean="0"/>
              <a:t>to</a:t>
            </a:r>
            <a:r>
              <a:rPr lang="de-DE" dirty="0" smtClean="0"/>
              <a:t> </a:t>
            </a:r>
            <a:r>
              <a:rPr lang="de-DE" dirty="0" err="1" smtClean="0"/>
              <a:t>see</a:t>
            </a:r>
            <a:r>
              <a:rPr lang="de-DE" dirty="0" smtClean="0"/>
              <a:t>. The </a:t>
            </a:r>
            <a:r>
              <a:rPr lang="de-DE" dirty="0" err="1" smtClean="0"/>
              <a:t>festival</a:t>
            </a:r>
            <a:r>
              <a:rPr lang="de-DE" dirty="0" smtClean="0"/>
              <a:t> </a:t>
            </a:r>
            <a:r>
              <a:rPr lang="de-DE" dirty="0" err="1" smtClean="0"/>
              <a:t>grounds</a:t>
            </a:r>
            <a:r>
              <a:rPr lang="de-DE" dirty="0" smtClean="0"/>
              <a:t> </a:t>
            </a:r>
            <a:r>
              <a:rPr lang="de-DE" dirty="0" err="1" smtClean="0"/>
              <a:t>and</a:t>
            </a:r>
            <a:r>
              <a:rPr lang="de-DE" dirty="0" smtClean="0"/>
              <a:t> </a:t>
            </a:r>
            <a:r>
              <a:rPr lang="de-DE" dirty="0" err="1" smtClean="0"/>
              <a:t>archeopark</a:t>
            </a:r>
            <a:r>
              <a:rPr lang="de-DE" dirty="0" smtClean="0"/>
              <a:t> </a:t>
            </a:r>
            <a:r>
              <a:rPr lang="de-DE" dirty="0" err="1" smtClean="0"/>
              <a:t>stretch</a:t>
            </a:r>
            <a:r>
              <a:rPr lang="de-DE" dirty="0" smtClean="0"/>
              <a:t> </a:t>
            </a:r>
            <a:r>
              <a:rPr lang="de-DE" dirty="0" err="1" smtClean="0"/>
              <a:t>across</a:t>
            </a:r>
            <a:r>
              <a:rPr lang="de-DE" dirty="0" smtClean="0"/>
              <a:t> a </a:t>
            </a:r>
            <a:r>
              <a:rPr lang="de-DE" dirty="0" err="1" smtClean="0"/>
              <a:t>vast</a:t>
            </a:r>
            <a:r>
              <a:rPr lang="de-DE" dirty="0" smtClean="0"/>
              <a:t> </a:t>
            </a:r>
            <a:r>
              <a:rPr lang="de-DE" dirty="0" err="1" smtClean="0"/>
              <a:t>area</a:t>
            </a:r>
            <a:r>
              <a:rPr lang="de-DE" dirty="0" smtClean="0"/>
              <a:t>—</a:t>
            </a:r>
            <a:r>
              <a:rPr lang="de-DE" dirty="0" err="1" smtClean="0"/>
              <a:t>over</a:t>
            </a:r>
            <a:r>
              <a:rPr lang="de-DE" dirty="0" smtClean="0"/>
              <a:t> 223,000 </a:t>
            </a:r>
            <a:r>
              <a:rPr lang="de-DE" dirty="0" err="1" smtClean="0"/>
              <a:t>square</a:t>
            </a:r>
            <a:r>
              <a:rPr lang="de-DE" dirty="0" smtClean="0"/>
              <a:t> </a:t>
            </a:r>
            <a:r>
              <a:rPr lang="de-DE" dirty="0" err="1" smtClean="0"/>
              <a:t>meters</a:t>
            </a:r>
            <a:r>
              <a:rPr lang="de-DE" dirty="0" smtClean="0"/>
              <a:t>. The </a:t>
            </a:r>
            <a:r>
              <a:rPr lang="de-DE" dirty="0" err="1" smtClean="0"/>
              <a:t>archeopark</a:t>
            </a:r>
            <a:r>
              <a:rPr lang="de-DE" dirty="0" smtClean="0"/>
              <a:t>, </a:t>
            </a:r>
            <a:r>
              <a:rPr lang="de-DE" dirty="0" err="1" smtClean="0"/>
              <a:t>fairground</a:t>
            </a:r>
            <a:r>
              <a:rPr lang="de-DE" dirty="0" smtClean="0"/>
              <a:t> </a:t>
            </a:r>
            <a:r>
              <a:rPr lang="de-DE" dirty="0" err="1" smtClean="0"/>
              <a:t>stalls</a:t>
            </a:r>
            <a:r>
              <a:rPr lang="de-DE" dirty="0" smtClean="0"/>
              <a:t>, a </a:t>
            </a:r>
            <a:r>
              <a:rPr lang="de-DE" dirty="0" err="1" smtClean="0"/>
              <a:t>stage</a:t>
            </a:r>
            <a:r>
              <a:rPr lang="de-DE" dirty="0" smtClean="0"/>
              <a:t>, </a:t>
            </a:r>
            <a:r>
              <a:rPr lang="de-DE" dirty="0" err="1" smtClean="0"/>
              <a:t>and</a:t>
            </a:r>
            <a:r>
              <a:rPr lang="de-DE" dirty="0" smtClean="0"/>
              <a:t> </a:t>
            </a:r>
            <a:r>
              <a:rPr lang="de-DE" dirty="0" err="1" smtClean="0"/>
              <a:t>tents</a:t>
            </a:r>
            <a:r>
              <a:rPr lang="de-DE" dirty="0" smtClean="0"/>
              <a:t> </a:t>
            </a:r>
            <a:r>
              <a:rPr lang="de-DE" dirty="0" err="1" smtClean="0"/>
              <a:t>offering</a:t>
            </a:r>
            <a:r>
              <a:rPr lang="de-DE" dirty="0" smtClean="0"/>
              <a:t> </a:t>
            </a:r>
            <a:r>
              <a:rPr lang="de-DE" dirty="0" err="1" smtClean="0"/>
              <a:t>workshops</a:t>
            </a:r>
            <a:r>
              <a:rPr lang="de-DE" dirty="0" smtClean="0"/>
              <a:t>,  </a:t>
            </a:r>
            <a:r>
              <a:rPr lang="de-DE" dirty="0" err="1" smtClean="0"/>
              <a:t>reconstruction</a:t>
            </a:r>
            <a:r>
              <a:rPr lang="de-DE" dirty="0" smtClean="0"/>
              <a:t> </a:t>
            </a:r>
            <a:r>
              <a:rPr lang="de-DE" dirty="0" err="1" smtClean="0"/>
              <a:t>of</a:t>
            </a:r>
            <a:r>
              <a:rPr lang="de-DE" dirty="0" smtClean="0"/>
              <a:t> an </a:t>
            </a:r>
            <a:r>
              <a:rPr lang="de-DE" dirty="0" err="1" smtClean="0"/>
              <a:t>early</a:t>
            </a:r>
            <a:r>
              <a:rPr lang="de-DE" dirty="0" smtClean="0"/>
              <a:t> Iron Age </a:t>
            </a:r>
            <a:r>
              <a:rPr lang="de-DE" dirty="0" err="1" smtClean="0"/>
              <a:t>dwelling</a:t>
            </a:r>
            <a:r>
              <a:rPr lang="de-DE" dirty="0" smtClean="0"/>
              <a:t>, </a:t>
            </a:r>
            <a:r>
              <a:rPr lang="de-DE" dirty="0" err="1" smtClean="0"/>
              <a:t>art</a:t>
            </a:r>
            <a:r>
              <a:rPr lang="de-DE" dirty="0" smtClean="0"/>
              <a:t> </a:t>
            </a:r>
            <a:r>
              <a:rPr lang="de-DE" dirty="0" err="1" smtClean="0"/>
              <a:t>objects</a:t>
            </a:r>
            <a:r>
              <a:rPr lang="de-DE" dirty="0" smtClean="0"/>
              <a:t> – </a:t>
            </a:r>
            <a:r>
              <a:rPr lang="de-DE" dirty="0" err="1" smtClean="0"/>
              <a:t>symbols</a:t>
            </a:r>
            <a:r>
              <a:rPr lang="de-DE" dirty="0" smtClean="0"/>
              <a:t> </a:t>
            </a:r>
            <a:r>
              <a:rPr lang="de-DE" dirty="0" err="1" smtClean="0"/>
              <a:t>of</a:t>
            </a:r>
            <a:r>
              <a:rPr lang="de-DE" dirty="0" smtClean="0"/>
              <a:t> "</a:t>
            </a:r>
            <a:r>
              <a:rPr lang="de-DE" dirty="0" err="1" smtClean="0"/>
              <a:t>Savina</a:t>
            </a:r>
            <a:r>
              <a:rPr lang="de-DE" dirty="0" smtClean="0"/>
              <a:t>" - "</a:t>
            </a:r>
            <a:r>
              <a:rPr lang="de-DE" dirty="0" err="1" smtClean="0"/>
              <a:t>Horse</a:t>
            </a:r>
            <a:r>
              <a:rPr lang="de-DE" dirty="0" smtClean="0"/>
              <a:t>", "Guardian </a:t>
            </a:r>
            <a:r>
              <a:rPr lang="de-DE" dirty="0" err="1" smtClean="0"/>
              <a:t>of</a:t>
            </a:r>
            <a:r>
              <a:rPr lang="de-DE" dirty="0" smtClean="0"/>
              <a:t> </a:t>
            </a:r>
            <a:r>
              <a:rPr lang="de-DE" dirty="0" err="1" smtClean="0"/>
              <a:t>Savina</a:t>
            </a:r>
            <a:r>
              <a:rPr lang="de-DE" dirty="0" smtClean="0"/>
              <a:t>", "Sun </a:t>
            </a:r>
            <a:r>
              <a:rPr lang="de-DE" dirty="0" err="1" smtClean="0"/>
              <a:t>and</a:t>
            </a:r>
            <a:r>
              <a:rPr lang="de-DE" dirty="0" smtClean="0"/>
              <a:t> Moon", "</a:t>
            </a:r>
            <a:r>
              <a:rPr lang="de-DE" dirty="0" err="1" smtClean="0"/>
              <a:t>Arch</a:t>
            </a:r>
            <a:r>
              <a:rPr lang="de-DE" dirty="0" smtClean="0"/>
              <a:t> </a:t>
            </a:r>
            <a:r>
              <a:rPr lang="de-DE" dirty="0" err="1" smtClean="0"/>
              <a:t>of</a:t>
            </a:r>
            <a:r>
              <a:rPr lang="de-DE" dirty="0" smtClean="0"/>
              <a:t> Time" </a:t>
            </a:r>
            <a:r>
              <a:rPr lang="de-DE" dirty="0" err="1" smtClean="0"/>
              <a:t>are</a:t>
            </a:r>
            <a:r>
              <a:rPr lang="de-DE" dirty="0" smtClean="0"/>
              <a:t> </a:t>
            </a:r>
            <a:r>
              <a:rPr lang="de-DE" dirty="0" err="1" smtClean="0"/>
              <a:t>located</a:t>
            </a:r>
            <a:r>
              <a:rPr lang="de-DE" dirty="0" smtClean="0"/>
              <a:t> on </a:t>
            </a:r>
            <a:r>
              <a:rPr lang="de-DE" dirty="0" err="1" smtClean="0"/>
              <a:t>two</a:t>
            </a:r>
            <a:r>
              <a:rPr lang="de-DE" dirty="0" smtClean="0"/>
              <a:t> </a:t>
            </a:r>
            <a:r>
              <a:rPr lang="de-DE" dirty="0" err="1" smtClean="0"/>
              <a:t>dozen</a:t>
            </a:r>
            <a:r>
              <a:rPr lang="de-DE" dirty="0" smtClean="0"/>
              <a:t> </a:t>
            </a:r>
            <a:r>
              <a:rPr lang="de-DE" dirty="0" err="1" smtClean="0"/>
              <a:t>hectares</a:t>
            </a:r>
            <a:r>
              <a:rPr lang="de-DE" dirty="0" smtClean="0"/>
              <a:t>. </a:t>
            </a:r>
            <a:r>
              <a:rPr lang="de-DE" dirty="0" err="1" smtClean="0"/>
              <a:t>Visitors</a:t>
            </a:r>
            <a:r>
              <a:rPr lang="de-DE" dirty="0" smtClean="0"/>
              <a:t> </a:t>
            </a:r>
            <a:r>
              <a:rPr lang="de-DE" dirty="0" err="1" smtClean="0"/>
              <a:t>are</a:t>
            </a:r>
            <a:r>
              <a:rPr lang="de-DE" dirty="0" smtClean="0"/>
              <a:t> </a:t>
            </a:r>
            <a:r>
              <a:rPr lang="de-DE" dirty="0" err="1" smtClean="0"/>
              <a:t>nourished</a:t>
            </a:r>
            <a:r>
              <a:rPr lang="de-DE" dirty="0" smtClean="0"/>
              <a:t> </a:t>
            </a:r>
            <a:r>
              <a:rPr lang="de-DE" dirty="0" err="1" smtClean="0"/>
              <a:t>spiritually</a:t>
            </a:r>
            <a:r>
              <a:rPr lang="de-DE" dirty="0" smtClean="0"/>
              <a:t> </a:t>
            </a:r>
            <a:r>
              <a:rPr lang="de-DE" dirty="0" err="1" smtClean="0"/>
              <a:t>and</a:t>
            </a:r>
            <a:r>
              <a:rPr lang="de-DE" dirty="0" smtClean="0"/>
              <a:t> </a:t>
            </a:r>
            <a:r>
              <a:rPr lang="de-DE" dirty="0" err="1" smtClean="0"/>
              <a:t>fortified</a:t>
            </a:r>
            <a:r>
              <a:rPr lang="de-DE" dirty="0" smtClean="0"/>
              <a:t> </a:t>
            </a:r>
            <a:r>
              <a:rPr lang="de-DE" dirty="0" err="1" smtClean="0"/>
              <a:t>by</a:t>
            </a:r>
            <a:r>
              <a:rPr lang="de-DE" dirty="0" smtClean="0"/>
              <a:t> </a:t>
            </a:r>
            <a:r>
              <a:rPr lang="de-DE" dirty="0" err="1" smtClean="0"/>
              <a:t>mushroom</a:t>
            </a:r>
            <a:r>
              <a:rPr lang="de-DE" dirty="0" smtClean="0"/>
              <a:t> </a:t>
            </a:r>
            <a:r>
              <a:rPr lang="de-DE" dirty="0" err="1" smtClean="0"/>
              <a:t>soup</a:t>
            </a:r>
            <a:r>
              <a:rPr lang="de-DE" dirty="0" smtClean="0"/>
              <a:t>, </a:t>
            </a:r>
            <a:r>
              <a:rPr lang="de-DE" dirty="0" err="1" smtClean="0"/>
              <a:t>which</a:t>
            </a:r>
            <a:r>
              <a:rPr lang="de-DE" dirty="0" smtClean="0"/>
              <a:t> </a:t>
            </a:r>
            <a:r>
              <a:rPr lang="de-DE" dirty="0" err="1" smtClean="0"/>
              <a:t>is</a:t>
            </a:r>
            <a:r>
              <a:rPr lang="de-DE" dirty="0" smtClean="0"/>
              <a:t> </a:t>
            </a:r>
            <a:r>
              <a:rPr lang="de-DE" dirty="0" err="1" smtClean="0"/>
              <a:t>prepared</a:t>
            </a:r>
            <a:r>
              <a:rPr lang="de-DE" dirty="0" smtClean="0"/>
              <a:t> </a:t>
            </a:r>
            <a:r>
              <a:rPr lang="de-DE" dirty="0" err="1" smtClean="0"/>
              <a:t>right</a:t>
            </a:r>
            <a:r>
              <a:rPr lang="de-DE" dirty="0" smtClean="0"/>
              <a:t> </a:t>
            </a:r>
            <a:r>
              <a:rPr lang="de-DE" dirty="0" err="1" smtClean="0"/>
              <a:t>there</a:t>
            </a:r>
            <a:r>
              <a:rPr lang="de-DE" dirty="0" smtClean="0"/>
              <a:t>, </a:t>
            </a:r>
            <a:r>
              <a:rPr lang="de-DE" dirty="0" err="1" smtClean="0"/>
              <a:t>right</a:t>
            </a:r>
            <a:r>
              <a:rPr lang="de-DE" dirty="0" smtClean="0"/>
              <a:t> in front </a:t>
            </a:r>
            <a:r>
              <a:rPr lang="de-DE" dirty="0" err="1" smtClean="0"/>
              <a:t>of</a:t>
            </a:r>
            <a:r>
              <a:rPr lang="de-DE" dirty="0" smtClean="0"/>
              <a:t> </a:t>
            </a:r>
            <a:r>
              <a:rPr lang="de-DE" dirty="0" err="1" smtClean="0"/>
              <a:t>everyone</a:t>
            </a:r>
            <a:r>
              <a:rPr lang="de-DE" dirty="0" smtClean="0"/>
              <a:t>.</a:t>
            </a:r>
            <a:r>
              <a:rPr lang="ru-RU" dirty="0" smtClean="0"/>
              <a:t> </a:t>
            </a:r>
            <a:r>
              <a:rPr lang="de-DE" dirty="0" err="1" smtClean="0"/>
              <a:t>It</a:t>
            </a:r>
            <a:r>
              <a:rPr lang="de-DE" dirty="0" smtClean="0"/>
              <a:t> </a:t>
            </a:r>
            <a:r>
              <a:rPr lang="de-DE" dirty="0" err="1" smtClean="0"/>
              <a:t>should</a:t>
            </a:r>
            <a:r>
              <a:rPr lang="de-DE" dirty="0" smtClean="0"/>
              <a:t> </a:t>
            </a:r>
            <a:r>
              <a:rPr lang="de-DE" dirty="0" err="1" smtClean="0"/>
              <a:t>be</a:t>
            </a:r>
            <a:r>
              <a:rPr lang="de-DE" dirty="0" smtClean="0"/>
              <a:t> </a:t>
            </a:r>
            <a:r>
              <a:rPr lang="de-DE" dirty="0" err="1" smtClean="0"/>
              <a:t>noted</a:t>
            </a:r>
            <a:r>
              <a:rPr lang="de-DE" dirty="0" smtClean="0"/>
              <a:t> </a:t>
            </a:r>
            <a:r>
              <a:rPr lang="de-DE" dirty="0" err="1" smtClean="0"/>
              <a:t>that</a:t>
            </a:r>
            <a:r>
              <a:rPr lang="de-DE" dirty="0" smtClean="0"/>
              <a:t> </a:t>
            </a:r>
            <a:r>
              <a:rPr lang="de-DE" dirty="0" err="1" smtClean="0"/>
              <a:t>the</a:t>
            </a:r>
            <a:r>
              <a:rPr lang="de-DE" dirty="0" smtClean="0"/>
              <a:t> Savin </a:t>
            </a:r>
            <a:r>
              <a:rPr lang="de-DE" dirty="0" err="1" smtClean="0"/>
              <a:t>archaeological</a:t>
            </a:r>
            <a:r>
              <a:rPr lang="de-DE" dirty="0" smtClean="0"/>
              <a:t> park was </a:t>
            </a:r>
            <a:r>
              <a:rPr lang="de-DE" dirty="0" err="1" smtClean="0"/>
              <a:t>created</a:t>
            </a:r>
            <a:r>
              <a:rPr lang="de-DE" dirty="0" smtClean="0"/>
              <a:t> </a:t>
            </a:r>
            <a:r>
              <a:rPr lang="de-DE" dirty="0" err="1" smtClean="0"/>
              <a:t>with</a:t>
            </a:r>
            <a:r>
              <a:rPr lang="de-DE" dirty="0" smtClean="0"/>
              <a:t> </a:t>
            </a:r>
            <a:r>
              <a:rPr lang="de-DE" dirty="0" err="1" smtClean="0"/>
              <a:t>the</a:t>
            </a:r>
            <a:r>
              <a:rPr lang="de-DE" dirty="0" smtClean="0"/>
              <a:t> </a:t>
            </a:r>
            <a:r>
              <a:rPr lang="de-DE" dirty="0" err="1" smtClean="0"/>
              <a:t>support</a:t>
            </a:r>
            <a:r>
              <a:rPr lang="de-DE" dirty="0" smtClean="0"/>
              <a:t> </a:t>
            </a:r>
            <a:r>
              <a:rPr lang="de-DE" dirty="0" err="1" smtClean="0"/>
              <a:t>of</a:t>
            </a:r>
            <a:r>
              <a:rPr lang="de-DE" dirty="0" smtClean="0"/>
              <a:t> </a:t>
            </a:r>
            <a:r>
              <a:rPr lang="de-DE" dirty="0" err="1" smtClean="0"/>
              <a:t>the</a:t>
            </a:r>
            <a:r>
              <a:rPr lang="de-DE" dirty="0" smtClean="0"/>
              <a:t> </a:t>
            </a:r>
            <a:r>
              <a:rPr lang="de-DE" dirty="0" err="1" smtClean="0"/>
              <a:t>government</a:t>
            </a:r>
            <a:r>
              <a:rPr lang="de-DE" dirty="0" smtClean="0"/>
              <a:t> </a:t>
            </a:r>
            <a:r>
              <a:rPr lang="de-DE" dirty="0" err="1" smtClean="0"/>
              <a:t>and</a:t>
            </a:r>
            <a:r>
              <a:rPr lang="de-DE" dirty="0" smtClean="0"/>
              <a:t> </a:t>
            </a:r>
            <a:r>
              <a:rPr lang="de-DE" dirty="0" err="1" smtClean="0"/>
              <a:t>the</a:t>
            </a:r>
            <a:r>
              <a:rPr lang="de-DE" dirty="0" smtClean="0"/>
              <a:t> </a:t>
            </a:r>
            <a:r>
              <a:rPr lang="de-DE" dirty="0" err="1" smtClean="0"/>
              <a:t>governor</a:t>
            </a:r>
            <a:r>
              <a:rPr lang="de-DE" dirty="0" smtClean="0"/>
              <a:t> </a:t>
            </a:r>
            <a:r>
              <a:rPr lang="de-DE" dirty="0" err="1" smtClean="0"/>
              <a:t>of</a:t>
            </a:r>
            <a:r>
              <a:rPr lang="de-DE" dirty="0" smtClean="0"/>
              <a:t> </a:t>
            </a:r>
            <a:r>
              <a:rPr lang="de-DE" dirty="0" err="1" smtClean="0"/>
              <a:t>the</a:t>
            </a:r>
            <a:r>
              <a:rPr lang="de-DE" dirty="0" smtClean="0"/>
              <a:t> Kurgan </a:t>
            </a:r>
            <a:r>
              <a:rPr lang="de-DE" dirty="0" err="1" smtClean="0"/>
              <a:t>region</a:t>
            </a:r>
            <a:r>
              <a:rPr lang="de-DE" dirty="0" smtClean="0"/>
              <a:t>, Vadim </a:t>
            </a:r>
            <a:r>
              <a:rPr lang="de-DE" dirty="0" err="1" smtClean="0"/>
              <a:t>Shumkov</a:t>
            </a:r>
            <a:r>
              <a:rPr lang="de-DE" dirty="0" smtClean="0"/>
              <a:t>.</a:t>
            </a:r>
            <a:r>
              <a:rPr lang="ru-RU" dirty="0" smtClean="0"/>
              <a:t> / А посмотреть действительно есть на что. Фестивальная поляна и </a:t>
            </a:r>
            <a:r>
              <a:rPr lang="ru-RU" dirty="0" err="1" smtClean="0"/>
              <a:t>археопарк</a:t>
            </a:r>
            <a:r>
              <a:rPr lang="ru-RU" dirty="0" smtClean="0"/>
              <a:t> раскинулись на огромную площадь - больше 223 тысяч квадратных метров. На двух десятках гектаров разместились: </a:t>
            </a:r>
            <a:r>
              <a:rPr lang="ru-RU" dirty="0" err="1" smtClean="0"/>
              <a:t>археопарк</a:t>
            </a:r>
            <a:r>
              <a:rPr lang="ru-RU" dirty="0" smtClean="0"/>
              <a:t>, ярмарочные ряды, сцена, палатки с мастер-классами, реконструкция жилища раннего железного века, арт-объекты – символы «Савина» - «Конь», «Хранитель Савина», «Солнце и Месяц», «Арка времени». Посетители получают духовную пищу, подкрепляются грибной похлёбкой, которую варят здесь же, на глазах у всех. Отметим, что </a:t>
            </a:r>
            <a:r>
              <a:rPr lang="ru-RU" dirty="0" err="1" smtClean="0"/>
              <a:t>археопарк</a:t>
            </a:r>
            <a:r>
              <a:rPr lang="ru-RU" dirty="0" smtClean="0"/>
              <a:t> «Савин» создан при поддержке правительства и губернатора Курганской области Вадима Шумкова.</a:t>
            </a:r>
          </a:p>
        </p:txBody>
      </p:sp>
      <p:sp>
        <p:nvSpPr>
          <p:cNvPr id="4" name="Номер слайда 3"/>
          <p:cNvSpPr>
            <a:spLocks noGrp="1"/>
          </p:cNvSpPr>
          <p:nvPr>
            <p:ph type="sldNum" sz="quarter" idx="10"/>
          </p:nvPr>
        </p:nvSpPr>
        <p:spPr/>
        <p:txBody>
          <a:bodyPr/>
          <a:lstStyle/>
          <a:p>
            <a:fld id="{7DD6D692-58CA-4329-8ADB-DE1BAE3C7268}" type="slidenum">
              <a:rPr lang="ru-RU" smtClean="0"/>
              <a:t>16</a:t>
            </a:fld>
            <a:endParaRPr lang="ru-RU"/>
          </a:p>
        </p:txBody>
      </p:sp>
    </p:spTree>
    <p:extLst>
      <p:ext uri="{BB962C8B-B14F-4D97-AF65-F5344CB8AC3E}">
        <p14:creationId xmlns:p14="http://schemas.microsoft.com/office/powerpoint/2010/main" val="325620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The Early Iron Age </a:t>
            </a:r>
            <a:r>
              <a:rPr lang="de-DE" dirty="0" err="1" smtClean="0"/>
              <a:t>dwelling</a:t>
            </a:r>
            <a:r>
              <a:rPr lang="de-DE" dirty="0" smtClean="0"/>
              <a:t> </a:t>
            </a:r>
            <a:r>
              <a:rPr lang="de-DE" dirty="0" err="1" smtClean="0"/>
              <a:t>contains</a:t>
            </a:r>
            <a:r>
              <a:rPr lang="de-DE" dirty="0" smtClean="0"/>
              <a:t> </a:t>
            </a:r>
            <a:r>
              <a:rPr lang="de-DE" dirty="0" err="1" smtClean="0"/>
              <a:t>wooden</a:t>
            </a:r>
            <a:r>
              <a:rPr lang="de-DE" dirty="0" smtClean="0"/>
              <a:t>, </a:t>
            </a:r>
            <a:r>
              <a:rPr lang="de-DE" dirty="0" err="1" smtClean="0"/>
              <a:t>wicker</a:t>
            </a:r>
            <a:r>
              <a:rPr lang="de-DE" dirty="0" smtClean="0"/>
              <a:t> </a:t>
            </a:r>
            <a:r>
              <a:rPr lang="de-DE" dirty="0" err="1" smtClean="0"/>
              <a:t>and</a:t>
            </a:r>
            <a:r>
              <a:rPr lang="de-DE" dirty="0" smtClean="0"/>
              <a:t> </a:t>
            </a:r>
            <a:r>
              <a:rPr lang="de-DE" dirty="0" err="1" smtClean="0"/>
              <a:t>ceramic</a:t>
            </a:r>
            <a:r>
              <a:rPr lang="de-DE" dirty="0" smtClean="0"/>
              <a:t> </a:t>
            </a:r>
            <a:r>
              <a:rPr lang="de-DE" dirty="0" err="1" smtClean="0"/>
              <a:t>dishes</a:t>
            </a:r>
            <a:r>
              <a:rPr lang="de-DE" dirty="0" smtClean="0"/>
              <a:t>, </a:t>
            </a:r>
            <a:r>
              <a:rPr lang="de-DE" dirty="0" err="1" smtClean="0"/>
              <a:t>ceramic</a:t>
            </a:r>
            <a:r>
              <a:rPr lang="de-DE" dirty="0" smtClean="0"/>
              <a:t> </a:t>
            </a:r>
            <a:r>
              <a:rPr lang="de-DE" dirty="0" err="1" smtClean="0"/>
              <a:t>and</a:t>
            </a:r>
            <a:r>
              <a:rPr lang="de-DE" dirty="0" smtClean="0"/>
              <a:t> </a:t>
            </a:r>
            <a:r>
              <a:rPr lang="de-DE" dirty="0" err="1" smtClean="0"/>
              <a:t>skin</a:t>
            </a:r>
            <a:r>
              <a:rPr lang="de-DE" dirty="0" smtClean="0"/>
              <a:t> </a:t>
            </a:r>
            <a:r>
              <a:rPr lang="de-DE" dirty="0" err="1" smtClean="0"/>
              <a:t>vessels</a:t>
            </a:r>
            <a:r>
              <a:rPr lang="de-DE" dirty="0" smtClean="0"/>
              <a:t>, </a:t>
            </a:r>
            <a:r>
              <a:rPr lang="de-DE" dirty="0" err="1" smtClean="0"/>
              <a:t>bone</a:t>
            </a:r>
            <a:r>
              <a:rPr lang="de-DE" dirty="0" smtClean="0"/>
              <a:t> </a:t>
            </a:r>
            <a:r>
              <a:rPr lang="de-DE" dirty="0" err="1" smtClean="0"/>
              <a:t>tools</a:t>
            </a:r>
            <a:r>
              <a:rPr lang="de-DE" dirty="0" smtClean="0"/>
              <a:t> </a:t>
            </a:r>
            <a:r>
              <a:rPr lang="de-DE" dirty="0" err="1" smtClean="0"/>
              <a:t>and</a:t>
            </a:r>
            <a:r>
              <a:rPr lang="de-DE" dirty="0" smtClean="0"/>
              <a:t> </a:t>
            </a:r>
            <a:r>
              <a:rPr lang="de-DE" dirty="0" err="1" smtClean="0"/>
              <a:t>items</a:t>
            </a:r>
            <a:r>
              <a:rPr lang="de-DE" dirty="0" smtClean="0"/>
              <a:t> – </a:t>
            </a:r>
            <a:r>
              <a:rPr lang="de-DE" dirty="0" err="1" smtClean="0"/>
              <a:t>needles</a:t>
            </a:r>
            <a:r>
              <a:rPr lang="de-DE" dirty="0" smtClean="0"/>
              <a:t>, </a:t>
            </a:r>
            <a:r>
              <a:rPr lang="de-DE" dirty="0" err="1" smtClean="0"/>
              <a:t>scrapers</a:t>
            </a:r>
            <a:r>
              <a:rPr lang="de-DE" dirty="0" smtClean="0"/>
              <a:t> </a:t>
            </a:r>
            <a:r>
              <a:rPr lang="de-DE" dirty="0" err="1" smtClean="0"/>
              <a:t>and</a:t>
            </a:r>
            <a:r>
              <a:rPr lang="de-DE" dirty="0" smtClean="0"/>
              <a:t> </a:t>
            </a:r>
            <a:r>
              <a:rPr lang="de-DE" dirty="0" err="1" smtClean="0"/>
              <a:t>knives</a:t>
            </a:r>
            <a:r>
              <a:rPr lang="de-DE" dirty="0" smtClean="0"/>
              <a:t>, </a:t>
            </a:r>
            <a:r>
              <a:rPr lang="de-DE" dirty="0" err="1" smtClean="0"/>
              <a:t>hunting</a:t>
            </a:r>
            <a:r>
              <a:rPr lang="de-DE" dirty="0" smtClean="0"/>
              <a:t> </a:t>
            </a:r>
            <a:r>
              <a:rPr lang="de-DE" dirty="0" err="1" smtClean="0"/>
              <a:t>weapons</a:t>
            </a:r>
            <a:r>
              <a:rPr lang="de-DE" dirty="0" smtClean="0"/>
              <a:t> – a </a:t>
            </a:r>
            <a:r>
              <a:rPr lang="de-DE" dirty="0" err="1" smtClean="0"/>
              <a:t>lasso</a:t>
            </a:r>
            <a:r>
              <a:rPr lang="de-DE" dirty="0" smtClean="0"/>
              <a:t>, a </a:t>
            </a:r>
            <a:r>
              <a:rPr lang="de-DE" dirty="0" err="1" smtClean="0"/>
              <a:t>celt</a:t>
            </a:r>
            <a:r>
              <a:rPr lang="de-DE" dirty="0" smtClean="0"/>
              <a:t> (a type </a:t>
            </a:r>
            <a:r>
              <a:rPr lang="de-DE" dirty="0" err="1" smtClean="0"/>
              <a:t>of</a:t>
            </a:r>
            <a:r>
              <a:rPr lang="de-DE" dirty="0" smtClean="0"/>
              <a:t> </a:t>
            </a:r>
            <a:r>
              <a:rPr lang="de-DE" dirty="0" err="1" smtClean="0"/>
              <a:t>bronze</a:t>
            </a:r>
            <a:r>
              <a:rPr lang="de-DE" dirty="0" smtClean="0"/>
              <a:t> </a:t>
            </a:r>
            <a:r>
              <a:rPr lang="de-DE" dirty="0" err="1" smtClean="0"/>
              <a:t>axe</a:t>
            </a:r>
            <a:r>
              <a:rPr lang="de-DE" dirty="0" smtClean="0"/>
              <a:t>), a </a:t>
            </a:r>
            <a:r>
              <a:rPr lang="de-DE" dirty="0" err="1" smtClean="0"/>
              <a:t>bow</a:t>
            </a:r>
            <a:r>
              <a:rPr lang="de-DE" dirty="0" smtClean="0"/>
              <a:t>, </a:t>
            </a:r>
            <a:r>
              <a:rPr lang="de-DE" dirty="0" err="1" smtClean="0"/>
              <a:t>arrows</a:t>
            </a:r>
            <a:r>
              <a:rPr lang="de-DE" dirty="0" smtClean="0"/>
              <a:t> </a:t>
            </a:r>
            <a:r>
              <a:rPr lang="de-DE" dirty="0" err="1" smtClean="0"/>
              <a:t>and</a:t>
            </a:r>
            <a:r>
              <a:rPr lang="de-DE" dirty="0" smtClean="0"/>
              <a:t> a </a:t>
            </a:r>
            <a:r>
              <a:rPr lang="de-DE" dirty="0" err="1" smtClean="0"/>
              <a:t>quiver</a:t>
            </a:r>
            <a:r>
              <a:rPr lang="de-DE" dirty="0" smtClean="0"/>
              <a:t>, </a:t>
            </a:r>
            <a:r>
              <a:rPr lang="de-DE" dirty="0" err="1" smtClean="0"/>
              <a:t>casting</a:t>
            </a:r>
            <a:r>
              <a:rPr lang="de-DE" dirty="0" smtClean="0"/>
              <a:t> </a:t>
            </a:r>
            <a:r>
              <a:rPr lang="de-DE" dirty="0" err="1" smtClean="0"/>
              <a:t>molds</a:t>
            </a:r>
            <a:r>
              <a:rPr lang="de-DE" dirty="0" smtClean="0"/>
              <a:t>, a </a:t>
            </a:r>
            <a:r>
              <a:rPr lang="de-DE" dirty="0" err="1" smtClean="0"/>
              <a:t>weaving</a:t>
            </a:r>
            <a:r>
              <a:rPr lang="de-DE" dirty="0" smtClean="0"/>
              <a:t> </a:t>
            </a:r>
            <a:r>
              <a:rPr lang="de-DE" dirty="0" err="1" smtClean="0"/>
              <a:t>loom</a:t>
            </a:r>
            <a:r>
              <a:rPr lang="de-DE" dirty="0" smtClean="0"/>
              <a:t>, </a:t>
            </a:r>
            <a:r>
              <a:rPr lang="de-DE" dirty="0" err="1" smtClean="0"/>
              <a:t>fishing</a:t>
            </a:r>
            <a:r>
              <a:rPr lang="de-DE" dirty="0" smtClean="0"/>
              <a:t> </a:t>
            </a:r>
            <a:r>
              <a:rPr lang="de-DE" dirty="0" err="1" smtClean="0"/>
              <a:t>equipment</a:t>
            </a:r>
            <a:r>
              <a:rPr lang="de-DE" dirty="0" smtClean="0"/>
              <a:t>, </a:t>
            </a:r>
            <a:r>
              <a:rPr lang="de-DE" dirty="0" err="1" smtClean="0"/>
              <a:t>fragments</a:t>
            </a:r>
            <a:r>
              <a:rPr lang="de-DE" dirty="0" smtClean="0"/>
              <a:t> </a:t>
            </a:r>
            <a:r>
              <a:rPr lang="de-DE" dirty="0" err="1" smtClean="0"/>
              <a:t>of</a:t>
            </a:r>
            <a:r>
              <a:rPr lang="de-DE" dirty="0" smtClean="0"/>
              <a:t> </a:t>
            </a:r>
            <a:r>
              <a:rPr lang="de-DE" dirty="0" err="1" smtClean="0"/>
              <a:t>armor</a:t>
            </a:r>
            <a:r>
              <a:rPr lang="de-DE" dirty="0" smtClean="0"/>
              <a:t> </a:t>
            </a:r>
            <a:r>
              <a:rPr lang="de-DE" dirty="0" err="1" smtClean="0"/>
              <a:t>and</a:t>
            </a:r>
            <a:r>
              <a:rPr lang="de-DE" dirty="0" smtClean="0"/>
              <a:t> </a:t>
            </a:r>
            <a:r>
              <a:rPr lang="de-DE" dirty="0" err="1" smtClean="0"/>
              <a:t>household</a:t>
            </a:r>
            <a:r>
              <a:rPr lang="de-DE" dirty="0" smtClean="0"/>
              <a:t> </a:t>
            </a:r>
            <a:r>
              <a:rPr lang="de-DE" dirty="0" err="1" smtClean="0"/>
              <a:t>items</a:t>
            </a:r>
            <a:r>
              <a:rPr lang="de-DE" dirty="0" smtClean="0"/>
              <a:t>.</a:t>
            </a:r>
            <a:r>
              <a:rPr lang="ru-RU" dirty="0" smtClean="0"/>
              <a:t> / В жилище раннего железного века представлена деревянная, плетеная и керамическая посуда, сосуды из керамики и шкуры, костяные орудия и изделия – иглы, скребла и ножи, охотничье оружие – аркан, кельт (разновидность бронзового топора), лук, стрелы и колчан, формы для отлива, станок для ткачества, рыболовные принадлежности, фрагменты брони и предметы обихода.</a:t>
            </a:r>
          </a:p>
        </p:txBody>
      </p:sp>
      <p:sp>
        <p:nvSpPr>
          <p:cNvPr id="4" name="Номер слайда 3"/>
          <p:cNvSpPr>
            <a:spLocks noGrp="1"/>
          </p:cNvSpPr>
          <p:nvPr>
            <p:ph type="sldNum" sz="quarter" idx="10"/>
          </p:nvPr>
        </p:nvSpPr>
        <p:spPr/>
        <p:txBody>
          <a:bodyPr/>
          <a:lstStyle/>
          <a:p>
            <a:fld id="{7DD6D692-58CA-4329-8ADB-DE1BAE3C7268}" type="slidenum">
              <a:rPr lang="ru-RU" smtClean="0"/>
              <a:t>17</a:t>
            </a:fld>
            <a:endParaRPr lang="ru-RU"/>
          </a:p>
        </p:txBody>
      </p:sp>
    </p:spTree>
    <p:extLst>
      <p:ext uri="{BB962C8B-B14F-4D97-AF65-F5344CB8AC3E}">
        <p14:creationId xmlns:p14="http://schemas.microsoft.com/office/powerpoint/2010/main" val="347728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a:t>
            </a:r>
            <a:r>
              <a:rPr lang="de-DE" dirty="0" err="1" smtClean="0"/>
              <a:t>There</a:t>
            </a:r>
            <a:r>
              <a:rPr lang="de-DE" dirty="0" smtClean="0"/>
              <a:t> </a:t>
            </a:r>
            <a:r>
              <a:rPr lang="de-DE" dirty="0" err="1" smtClean="0"/>
              <a:t>is</a:t>
            </a:r>
            <a:r>
              <a:rPr lang="de-DE" dirty="0" smtClean="0"/>
              <a:t> </a:t>
            </a:r>
            <a:r>
              <a:rPr lang="de-DE" dirty="0" err="1" smtClean="0"/>
              <a:t>no</a:t>
            </a:r>
            <a:r>
              <a:rPr lang="de-DE" dirty="0" smtClean="0"/>
              <a:t> </a:t>
            </a:r>
            <a:r>
              <a:rPr lang="de-DE" dirty="0" err="1" smtClean="0"/>
              <a:t>doubt</a:t>
            </a:r>
            <a:r>
              <a:rPr lang="de-DE" dirty="0" smtClean="0"/>
              <a:t> </a:t>
            </a:r>
            <a:r>
              <a:rPr lang="de-DE" dirty="0" err="1" smtClean="0"/>
              <a:t>that</a:t>
            </a:r>
            <a:r>
              <a:rPr lang="de-DE" dirty="0" smtClean="0"/>
              <a:t> </a:t>
            </a:r>
            <a:r>
              <a:rPr lang="de-DE" dirty="0" err="1" smtClean="0"/>
              <a:t>the</a:t>
            </a:r>
            <a:r>
              <a:rPr lang="de-DE" dirty="0" smtClean="0"/>
              <a:t> Savin </a:t>
            </a:r>
            <a:r>
              <a:rPr lang="de-DE" dirty="0" err="1" smtClean="0"/>
              <a:t>sanctuary</a:t>
            </a:r>
            <a:r>
              <a:rPr lang="de-DE" dirty="0" smtClean="0"/>
              <a:t> was </a:t>
            </a:r>
            <a:r>
              <a:rPr lang="de-DE" dirty="0" err="1" smtClean="0"/>
              <a:t>conceived</a:t>
            </a:r>
            <a:r>
              <a:rPr lang="de-DE" dirty="0" smtClean="0"/>
              <a:t> </a:t>
            </a:r>
            <a:r>
              <a:rPr lang="de-DE" dirty="0" err="1" smtClean="0"/>
              <a:t>by</a:t>
            </a:r>
            <a:r>
              <a:rPr lang="de-DE" dirty="0" smtClean="0"/>
              <a:t> </a:t>
            </a:r>
            <a:r>
              <a:rPr lang="de-DE" dirty="0" err="1" smtClean="0"/>
              <a:t>its</a:t>
            </a:r>
            <a:r>
              <a:rPr lang="de-DE" dirty="0" smtClean="0"/>
              <a:t> </a:t>
            </a:r>
            <a:r>
              <a:rPr lang="de-DE" dirty="0" err="1" smtClean="0"/>
              <a:t>creators</a:t>
            </a:r>
            <a:r>
              <a:rPr lang="de-DE" dirty="0" smtClean="0"/>
              <a:t> </a:t>
            </a:r>
            <a:r>
              <a:rPr lang="de-DE" dirty="0" err="1" smtClean="0"/>
              <a:t>as</a:t>
            </a:r>
            <a:r>
              <a:rPr lang="de-DE" dirty="0" smtClean="0"/>
              <a:t> a </a:t>
            </a:r>
            <a:r>
              <a:rPr lang="de-DE" dirty="0" err="1" smtClean="0"/>
              <a:t>model</a:t>
            </a:r>
            <a:r>
              <a:rPr lang="de-DE" dirty="0" smtClean="0"/>
              <a:t> </a:t>
            </a:r>
            <a:r>
              <a:rPr lang="de-DE" dirty="0" err="1" smtClean="0"/>
              <a:t>of</a:t>
            </a:r>
            <a:r>
              <a:rPr lang="de-DE" dirty="0" smtClean="0"/>
              <a:t> </a:t>
            </a:r>
            <a:r>
              <a:rPr lang="de-DE" dirty="0" err="1" smtClean="0"/>
              <a:t>the</a:t>
            </a:r>
            <a:r>
              <a:rPr lang="de-DE" dirty="0" smtClean="0"/>
              <a:t> </a:t>
            </a:r>
            <a:r>
              <a:rPr lang="de-DE" dirty="0" err="1" smtClean="0"/>
              <a:t>world</a:t>
            </a:r>
            <a:r>
              <a:rPr lang="de-DE" dirty="0" smtClean="0"/>
              <a:t> </a:t>
            </a:r>
            <a:r>
              <a:rPr lang="de-DE" dirty="0" err="1" smtClean="0"/>
              <a:t>and</a:t>
            </a:r>
            <a:r>
              <a:rPr lang="de-DE" dirty="0" smtClean="0"/>
              <a:t> </a:t>
            </a:r>
            <a:r>
              <a:rPr lang="de-DE" dirty="0" err="1" smtClean="0"/>
              <a:t>therefore</a:t>
            </a:r>
            <a:r>
              <a:rPr lang="de-DE" dirty="0" smtClean="0"/>
              <a:t> </a:t>
            </a:r>
            <a:r>
              <a:rPr lang="de-DE" dirty="0" err="1" smtClean="0"/>
              <a:t>had</a:t>
            </a:r>
            <a:r>
              <a:rPr lang="de-DE" dirty="0" smtClean="0"/>
              <a:t> a </a:t>
            </a:r>
            <a:r>
              <a:rPr lang="de-DE" dirty="0" err="1" smtClean="0"/>
              <a:t>strictly</a:t>
            </a:r>
            <a:r>
              <a:rPr lang="de-DE" dirty="0" smtClean="0"/>
              <a:t> </a:t>
            </a:r>
            <a:r>
              <a:rPr lang="de-DE" dirty="0" err="1" smtClean="0"/>
              <a:t>organized</a:t>
            </a:r>
            <a:r>
              <a:rPr lang="de-DE" dirty="0" smtClean="0"/>
              <a:t> </a:t>
            </a:r>
            <a:r>
              <a:rPr lang="de-DE" dirty="0" err="1" smtClean="0"/>
              <a:t>spatial</a:t>
            </a:r>
            <a:r>
              <a:rPr lang="de-DE" dirty="0" smtClean="0"/>
              <a:t> </a:t>
            </a:r>
            <a:r>
              <a:rPr lang="de-DE" dirty="0" err="1" smtClean="0"/>
              <a:t>structure</a:t>
            </a:r>
            <a:r>
              <a:rPr lang="de-DE" dirty="0" smtClean="0"/>
              <a:t> in </a:t>
            </a:r>
            <a:r>
              <a:rPr lang="de-DE" dirty="0" err="1" smtClean="0"/>
              <a:t>accordance</a:t>
            </a:r>
            <a:r>
              <a:rPr lang="de-DE" dirty="0" smtClean="0"/>
              <a:t> </a:t>
            </a:r>
            <a:r>
              <a:rPr lang="de-DE" dirty="0" err="1" smtClean="0"/>
              <a:t>with</a:t>
            </a:r>
            <a:r>
              <a:rPr lang="de-DE" dirty="0" smtClean="0"/>
              <a:t> </a:t>
            </a:r>
            <a:r>
              <a:rPr lang="de-DE" dirty="0" err="1" smtClean="0"/>
              <a:t>the</a:t>
            </a:r>
            <a:r>
              <a:rPr lang="de-DE" dirty="0" smtClean="0"/>
              <a:t> horizontal, </a:t>
            </a:r>
            <a:r>
              <a:rPr lang="de-DE" dirty="0" err="1" smtClean="0"/>
              <a:t>vertical</a:t>
            </a:r>
            <a:r>
              <a:rPr lang="de-DE" dirty="0" smtClean="0"/>
              <a:t>, </a:t>
            </a:r>
            <a:r>
              <a:rPr lang="de-DE" dirty="0" err="1" smtClean="0"/>
              <a:t>and</a:t>
            </a:r>
            <a:r>
              <a:rPr lang="de-DE" dirty="0" smtClean="0"/>
              <a:t> horizontal-</a:t>
            </a:r>
            <a:r>
              <a:rPr lang="de-DE" dirty="0" err="1" smtClean="0"/>
              <a:t>vertical</a:t>
            </a:r>
            <a:r>
              <a:rPr lang="de-DE" dirty="0" smtClean="0"/>
              <a:t> </a:t>
            </a:r>
            <a:r>
              <a:rPr lang="de-DE" dirty="0" err="1" smtClean="0"/>
              <a:t>projections</a:t>
            </a:r>
            <a:r>
              <a:rPr lang="de-DE" dirty="0" smtClean="0"/>
              <a:t> </a:t>
            </a:r>
            <a:r>
              <a:rPr lang="de-DE" dirty="0" err="1" smtClean="0"/>
              <a:t>of</a:t>
            </a:r>
            <a:r>
              <a:rPr lang="de-DE" dirty="0" smtClean="0"/>
              <a:t> </a:t>
            </a:r>
            <a:r>
              <a:rPr lang="de-DE" dirty="0" err="1" smtClean="0"/>
              <a:t>the</a:t>
            </a:r>
            <a:r>
              <a:rPr lang="de-DE" dirty="0" smtClean="0"/>
              <a:t> </a:t>
            </a:r>
            <a:r>
              <a:rPr lang="de-DE" dirty="0" err="1" smtClean="0"/>
              <a:t>universe</a:t>
            </a:r>
            <a:r>
              <a:rPr lang="de-DE" dirty="0" smtClean="0"/>
              <a:t>. </a:t>
            </a:r>
            <a:r>
              <a:rPr lang="de-DE" dirty="0" err="1" smtClean="0"/>
              <a:t>According</a:t>
            </a:r>
            <a:r>
              <a:rPr lang="de-DE" dirty="0" smtClean="0"/>
              <a:t> </a:t>
            </a:r>
            <a:r>
              <a:rPr lang="de-DE" dirty="0" err="1" smtClean="0"/>
              <a:t>to</a:t>
            </a:r>
            <a:r>
              <a:rPr lang="de-DE" dirty="0" smtClean="0"/>
              <a:t> </a:t>
            </a:r>
            <a:r>
              <a:rPr lang="de-DE" dirty="0" err="1" smtClean="0"/>
              <a:t>the</a:t>
            </a:r>
            <a:r>
              <a:rPr lang="de-DE" dirty="0" smtClean="0"/>
              <a:t> </a:t>
            </a:r>
            <a:r>
              <a:rPr lang="de-DE" dirty="0" err="1" smtClean="0"/>
              <a:t>logic</a:t>
            </a:r>
            <a:r>
              <a:rPr lang="de-DE" dirty="0" smtClean="0"/>
              <a:t> </a:t>
            </a:r>
            <a:r>
              <a:rPr lang="de-DE" dirty="0" err="1" smtClean="0"/>
              <a:t>of</a:t>
            </a:r>
            <a:r>
              <a:rPr lang="de-DE" dirty="0" smtClean="0"/>
              <a:t> </a:t>
            </a:r>
            <a:r>
              <a:rPr lang="de-DE" dirty="0" err="1" smtClean="0"/>
              <a:t>their</a:t>
            </a:r>
            <a:r>
              <a:rPr lang="de-DE" dirty="0" smtClean="0"/>
              <a:t> </a:t>
            </a:r>
            <a:r>
              <a:rPr lang="de-DE" dirty="0" err="1" smtClean="0"/>
              <a:t>worldview</a:t>
            </a:r>
            <a:r>
              <a:rPr lang="de-DE" dirty="0" smtClean="0"/>
              <a:t>, </a:t>
            </a:r>
            <a:r>
              <a:rPr lang="de-DE" dirty="0" err="1" smtClean="0"/>
              <a:t>it</a:t>
            </a:r>
            <a:r>
              <a:rPr lang="de-DE" dirty="0" smtClean="0"/>
              <a:t> was </a:t>
            </a:r>
            <a:r>
              <a:rPr lang="de-DE" dirty="0" err="1" smtClean="0"/>
              <a:t>imbued</a:t>
            </a:r>
            <a:r>
              <a:rPr lang="de-DE" dirty="0" smtClean="0"/>
              <a:t> </a:t>
            </a:r>
            <a:r>
              <a:rPr lang="de-DE" dirty="0" err="1" smtClean="0"/>
              <a:t>with</a:t>
            </a:r>
            <a:r>
              <a:rPr lang="de-DE" dirty="0" smtClean="0"/>
              <a:t> not </a:t>
            </a:r>
            <a:r>
              <a:rPr lang="de-DE" dirty="0" err="1" smtClean="0"/>
              <a:t>simply</a:t>
            </a:r>
            <a:r>
              <a:rPr lang="de-DE" dirty="0" smtClean="0"/>
              <a:t> </a:t>
            </a:r>
            <a:r>
              <a:rPr lang="de-DE" dirty="0" err="1" smtClean="0"/>
              <a:t>astronomical</a:t>
            </a:r>
            <a:r>
              <a:rPr lang="de-DE" dirty="0" smtClean="0"/>
              <a:t>, but a </a:t>
            </a:r>
            <a:r>
              <a:rPr lang="de-DE" dirty="0" err="1" smtClean="0"/>
              <a:t>more</a:t>
            </a:r>
            <a:r>
              <a:rPr lang="de-DE" dirty="0" smtClean="0"/>
              <a:t> </a:t>
            </a:r>
            <a:r>
              <a:rPr lang="de-DE" dirty="0" err="1" smtClean="0"/>
              <a:t>complex</a:t>
            </a:r>
            <a:r>
              <a:rPr lang="de-DE" dirty="0" smtClean="0"/>
              <a:t> </a:t>
            </a:r>
            <a:r>
              <a:rPr lang="de-DE" dirty="0" err="1" smtClean="0"/>
              <a:t>and</a:t>
            </a:r>
            <a:r>
              <a:rPr lang="de-DE" dirty="0" smtClean="0"/>
              <a:t> essential </a:t>
            </a:r>
            <a:r>
              <a:rPr lang="de-DE" dirty="0" err="1" smtClean="0"/>
              <a:t>mythological</a:t>
            </a:r>
            <a:r>
              <a:rPr lang="de-DE" dirty="0" smtClean="0"/>
              <a:t>, ritual, </a:t>
            </a:r>
            <a:r>
              <a:rPr lang="de-DE" dirty="0" err="1" smtClean="0"/>
              <a:t>and</a:t>
            </a:r>
            <a:r>
              <a:rPr lang="de-DE" dirty="0" smtClean="0"/>
              <a:t> </a:t>
            </a:r>
            <a:r>
              <a:rPr lang="de-DE" dirty="0" err="1" smtClean="0"/>
              <a:t>cosmological</a:t>
            </a:r>
            <a:r>
              <a:rPr lang="de-DE" dirty="0" smtClean="0"/>
              <a:t> </a:t>
            </a:r>
            <a:r>
              <a:rPr lang="de-DE" dirty="0" err="1" smtClean="0"/>
              <a:t>content</a:t>
            </a:r>
            <a:r>
              <a:rPr lang="de-DE" dirty="0" smtClean="0"/>
              <a:t>," - </a:t>
            </a:r>
            <a:r>
              <a:rPr lang="de-DE" dirty="0" err="1" smtClean="0"/>
              <a:t>is</a:t>
            </a:r>
            <a:r>
              <a:rPr lang="de-DE" dirty="0" smtClean="0"/>
              <a:t> </a:t>
            </a:r>
            <a:r>
              <a:rPr lang="de-DE" dirty="0" err="1" smtClean="0"/>
              <a:t>how</a:t>
            </a:r>
            <a:r>
              <a:rPr lang="de-DE" dirty="0" smtClean="0"/>
              <a:t> T.M. </a:t>
            </a:r>
            <a:r>
              <a:rPr lang="de-DE" dirty="0" err="1" smtClean="0"/>
              <a:t>Potemkina</a:t>
            </a:r>
            <a:r>
              <a:rPr lang="de-DE" dirty="0" smtClean="0"/>
              <a:t> </a:t>
            </a:r>
            <a:r>
              <a:rPr lang="de-DE" dirty="0" err="1" smtClean="0"/>
              <a:t>expressed</a:t>
            </a:r>
            <a:r>
              <a:rPr lang="de-DE" dirty="0" smtClean="0"/>
              <a:t> her </a:t>
            </a:r>
            <a:r>
              <a:rPr lang="de-DE" dirty="0" err="1" smtClean="0"/>
              <a:t>opinion</a:t>
            </a:r>
            <a:r>
              <a:rPr lang="de-DE" dirty="0" smtClean="0"/>
              <a:t>.</a:t>
            </a:r>
            <a:r>
              <a:rPr lang="ru-RU" dirty="0" smtClean="0"/>
              <a:t> / </a:t>
            </a:r>
            <a:r>
              <a:rPr lang="de-DE" dirty="0" smtClean="0"/>
              <a:t>«</a:t>
            </a:r>
            <a:r>
              <a:rPr lang="ru-RU" dirty="0" smtClean="0"/>
              <a:t>Нет сомнения, что святилище Савин осмысливалось его создателями как модель Мира и потому имело строго организованную пространственную структуру в соответствии с горизонтальной, вертикальной и горизонтально-вертикальной проекциями Вселенной. По мировоззренческой логике ей придавалось не просто астрономическое, а более сложное и сущностное </a:t>
            </a:r>
            <a:r>
              <a:rPr lang="ru-RU" dirty="0" err="1" smtClean="0"/>
              <a:t>мифологоритуальное</a:t>
            </a:r>
            <a:r>
              <a:rPr lang="ru-RU" dirty="0" smtClean="0"/>
              <a:t> и космологическое содержание», – так выразила своё мнение Т.М. Потёмкина.</a:t>
            </a:r>
          </a:p>
        </p:txBody>
      </p:sp>
      <p:sp>
        <p:nvSpPr>
          <p:cNvPr id="4" name="Номер слайда 3"/>
          <p:cNvSpPr>
            <a:spLocks noGrp="1"/>
          </p:cNvSpPr>
          <p:nvPr>
            <p:ph type="sldNum" sz="quarter" idx="10"/>
          </p:nvPr>
        </p:nvSpPr>
        <p:spPr/>
        <p:txBody>
          <a:bodyPr/>
          <a:lstStyle/>
          <a:p>
            <a:fld id="{7DD6D692-58CA-4329-8ADB-DE1BAE3C7268}" type="slidenum">
              <a:rPr lang="ru-RU" smtClean="0"/>
              <a:t>18</a:t>
            </a:fld>
            <a:endParaRPr lang="ru-RU"/>
          </a:p>
        </p:txBody>
      </p:sp>
    </p:spTree>
    <p:extLst>
      <p:ext uri="{BB962C8B-B14F-4D97-AF65-F5344CB8AC3E}">
        <p14:creationId xmlns:p14="http://schemas.microsoft.com/office/powerpoint/2010/main" val="122183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The </a:t>
            </a:r>
            <a:r>
              <a:rPr lang="de-DE" dirty="0" err="1" smtClean="0"/>
              <a:t>sanctuary</a:t>
            </a:r>
            <a:r>
              <a:rPr lang="de-DE" dirty="0" smtClean="0"/>
              <a:t> was </a:t>
            </a:r>
            <a:r>
              <a:rPr lang="de-DE" dirty="0" err="1" smtClean="0"/>
              <a:t>built</a:t>
            </a:r>
            <a:r>
              <a:rPr lang="de-DE" dirty="0" smtClean="0"/>
              <a:t> in </a:t>
            </a:r>
            <a:r>
              <a:rPr lang="de-DE" dirty="0" err="1" smtClean="0"/>
              <a:t>the</a:t>
            </a:r>
            <a:r>
              <a:rPr lang="de-DE" dirty="0" smtClean="0"/>
              <a:t> </a:t>
            </a:r>
            <a:r>
              <a:rPr lang="de-DE" dirty="0" err="1" smtClean="0"/>
              <a:t>first</a:t>
            </a:r>
            <a:r>
              <a:rPr lang="de-DE" dirty="0" smtClean="0"/>
              <a:t> half </a:t>
            </a:r>
            <a:r>
              <a:rPr lang="de-DE" dirty="0" err="1" smtClean="0"/>
              <a:t>of</a:t>
            </a:r>
            <a:r>
              <a:rPr lang="de-DE" dirty="0" smtClean="0"/>
              <a:t> </a:t>
            </a:r>
            <a:r>
              <a:rPr lang="de-DE" dirty="0" err="1" smtClean="0"/>
              <a:t>the</a:t>
            </a:r>
            <a:r>
              <a:rPr lang="de-DE" dirty="0" smtClean="0"/>
              <a:t> 3rd </a:t>
            </a:r>
            <a:r>
              <a:rPr lang="de-DE" dirty="0" err="1" smtClean="0"/>
              <a:t>millennium</a:t>
            </a:r>
            <a:r>
              <a:rPr lang="de-DE" dirty="0" smtClean="0"/>
              <a:t> BC </a:t>
            </a:r>
            <a:r>
              <a:rPr lang="de-DE" dirty="0" err="1" smtClean="0"/>
              <a:t>and</a:t>
            </a:r>
            <a:r>
              <a:rPr lang="de-DE" dirty="0" smtClean="0"/>
              <a:t> was </a:t>
            </a:r>
            <a:r>
              <a:rPr lang="de-DE" dirty="0" err="1" smtClean="0"/>
              <a:t>used</a:t>
            </a:r>
            <a:r>
              <a:rPr lang="de-DE" dirty="0" smtClean="0"/>
              <a:t> </a:t>
            </a:r>
            <a:r>
              <a:rPr lang="de-DE" dirty="0" err="1" smtClean="0"/>
              <a:t>during</a:t>
            </a:r>
            <a:r>
              <a:rPr lang="de-DE" dirty="0" smtClean="0"/>
              <a:t> </a:t>
            </a:r>
            <a:r>
              <a:rPr lang="de-DE" dirty="0" err="1" smtClean="0"/>
              <a:t>the</a:t>
            </a:r>
            <a:r>
              <a:rPr lang="de-DE" dirty="0" smtClean="0"/>
              <a:t> </a:t>
            </a:r>
            <a:r>
              <a:rPr lang="de-DE" dirty="0" err="1" smtClean="0"/>
              <a:t>Chalcolithic</a:t>
            </a:r>
            <a:r>
              <a:rPr lang="de-DE" dirty="0" smtClean="0"/>
              <a:t> </a:t>
            </a:r>
            <a:r>
              <a:rPr lang="de-DE" dirty="0" err="1" smtClean="0"/>
              <a:t>or</a:t>
            </a:r>
            <a:r>
              <a:rPr lang="de-DE" dirty="0" smtClean="0"/>
              <a:t> </a:t>
            </a:r>
            <a:r>
              <a:rPr lang="de-DE" dirty="0" err="1" smtClean="0"/>
              <a:t>Copper</a:t>
            </a:r>
            <a:r>
              <a:rPr lang="de-DE" dirty="0" smtClean="0"/>
              <a:t> Age (4300 </a:t>
            </a:r>
            <a:r>
              <a:rPr lang="de-DE" dirty="0" err="1" smtClean="0"/>
              <a:t>to</a:t>
            </a:r>
            <a:r>
              <a:rPr lang="de-DE" dirty="0" smtClean="0"/>
              <a:t> 2500 BC). Savin-1 </a:t>
            </a:r>
            <a:r>
              <a:rPr lang="de-DE" dirty="0" err="1" smtClean="0"/>
              <a:t>is</a:t>
            </a:r>
            <a:r>
              <a:rPr lang="de-DE" dirty="0" smtClean="0"/>
              <a:t> </a:t>
            </a:r>
            <a:r>
              <a:rPr lang="de-DE" dirty="0" err="1" smtClean="0"/>
              <a:t>older</a:t>
            </a:r>
            <a:r>
              <a:rPr lang="de-DE" dirty="0" smtClean="0"/>
              <a:t> </a:t>
            </a:r>
            <a:r>
              <a:rPr lang="de-DE" dirty="0" err="1" smtClean="0"/>
              <a:t>than</a:t>
            </a:r>
            <a:r>
              <a:rPr lang="de-DE" dirty="0" smtClean="0"/>
              <a:t> </a:t>
            </a:r>
            <a:r>
              <a:rPr lang="de-DE" dirty="0" err="1" smtClean="0"/>
              <a:t>Stonehenge</a:t>
            </a:r>
            <a:r>
              <a:rPr lang="de-DE" dirty="0" smtClean="0"/>
              <a:t> </a:t>
            </a:r>
            <a:r>
              <a:rPr lang="de-DE" dirty="0" err="1" smtClean="0"/>
              <a:t>and</a:t>
            </a:r>
            <a:r>
              <a:rPr lang="de-DE" dirty="0" smtClean="0"/>
              <a:t> a </a:t>
            </a:r>
            <a:r>
              <a:rPr lang="de-DE" dirty="0" err="1" smtClean="0"/>
              <a:t>thousand</a:t>
            </a:r>
            <a:r>
              <a:rPr lang="de-DE" dirty="0" smtClean="0"/>
              <a:t> </a:t>
            </a:r>
            <a:r>
              <a:rPr lang="de-DE" dirty="0" err="1" smtClean="0"/>
              <a:t>years</a:t>
            </a:r>
            <a:r>
              <a:rPr lang="de-DE" dirty="0" smtClean="0"/>
              <a:t> </a:t>
            </a:r>
            <a:r>
              <a:rPr lang="de-DE" dirty="0" err="1" smtClean="0"/>
              <a:t>older</a:t>
            </a:r>
            <a:r>
              <a:rPr lang="de-DE" dirty="0" smtClean="0"/>
              <a:t> </a:t>
            </a:r>
            <a:r>
              <a:rPr lang="de-DE" dirty="0" err="1" smtClean="0"/>
              <a:t>than</a:t>
            </a:r>
            <a:r>
              <a:rPr lang="de-DE" dirty="0" smtClean="0"/>
              <a:t> </a:t>
            </a:r>
            <a:r>
              <a:rPr lang="de-DE" dirty="0" err="1" smtClean="0"/>
              <a:t>Arkaim</a:t>
            </a:r>
            <a:r>
              <a:rPr lang="de-DE" dirty="0" smtClean="0"/>
              <a:t>.</a:t>
            </a:r>
          </a:p>
          <a:p>
            <a:r>
              <a:rPr lang="ru-RU" dirty="0" smtClean="0"/>
              <a:t>Святилище было построено в первой половине </a:t>
            </a:r>
            <a:r>
              <a:rPr lang="de-DE" dirty="0" smtClean="0"/>
              <a:t>III </a:t>
            </a:r>
            <a:r>
              <a:rPr lang="ru-RU" dirty="0" smtClean="0"/>
              <a:t>тыс. до н. э. и использовалось в энеолите или медно-каменном веке (от 4300 до 2500 г. до н. э.). Савин-1 старше Стоунхенджа и на тысячу лет старше Аркаима.</a:t>
            </a:r>
          </a:p>
        </p:txBody>
      </p:sp>
      <p:sp>
        <p:nvSpPr>
          <p:cNvPr id="4" name="Номер слайда 3"/>
          <p:cNvSpPr>
            <a:spLocks noGrp="1"/>
          </p:cNvSpPr>
          <p:nvPr>
            <p:ph type="sldNum" sz="quarter" idx="10"/>
          </p:nvPr>
        </p:nvSpPr>
        <p:spPr/>
        <p:txBody>
          <a:bodyPr/>
          <a:lstStyle/>
          <a:p>
            <a:fld id="{7DD6D692-58CA-4329-8ADB-DE1BAE3C7268}" type="slidenum">
              <a:rPr lang="ru-RU" smtClean="0"/>
              <a:t>3</a:t>
            </a:fld>
            <a:endParaRPr lang="ru-RU"/>
          </a:p>
        </p:txBody>
      </p:sp>
    </p:spTree>
    <p:extLst>
      <p:ext uri="{BB962C8B-B14F-4D97-AF65-F5344CB8AC3E}">
        <p14:creationId xmlns:p14="http://schemas.microsoft.com/office/powerpoint/2010/main" val="330713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More </a:t>
            </a:r>
            <a:r>
              <a:rPr lang="de-DE" dirty="0" err="1" smtClean="0"/>
              <a:t>than</a:t>
            </a:r>
            <a:r>
              <a:rPr lang="de-DE" dirty="0" smtClean="0"/>
              <a:t> 4,500 </a:t>
            </a:r>
            <a:r>
              <a:rPr lang="de-DE" dirty="0" err="1" smtClean="0"/>
              <a:t>years</a:t>
            </a:r>
            <a:r>
              <a:rPr lang="de-DE" dirty="0" smtClean="0"/>
              <a:t> </a:t>
            </a:r>
            <a:r>
              <a:rPr lang="de-DE" dirty="0" err="1" smtClean="0"/>
              <a:t>ago</a:t>
            </a:r>
            <a:r>
              <a:rPr lang="de-DE" dirty="0" smtClean="0"/>
              <a:t> (</a:t>
            </a:r>
            <a:r>
              <a:rPr lang="de-DE" dirty="0" err="1" smtClean="0"/>
              <a:t>according</a:t>
            </a:r>
            <a:r>
              <a:rPr lang="de-DE" dirty="0" smtClean="0"/>
              <a:t> </a:t>
            </a:r>
            <a:r>
              <a:rPr lang="de-DE" dirty="0" err="1" smtClean="0"/>
              <a:t>to</a:t>
            </a:r>
            <a:r>
              <a:rPr lang="de-DE" dirty="0" smtClean="0"/>
              <a:t> </a:t>
            </a:r>
            <a:r>
              <a:rPr lang="de-DE" dirty="0" err="1" smtClean="0"/>
              <a:t>radiocarbon</a:t>
            </a:r>
            <a:r>
              <a:rPr lang="de-DE" dirty="0" smtClean="0"/>
              <a:t> </a:t>
            </a:r>
            <a:r>
              <a:rPr lang="de-DE" dirty="0" err="1" smtClean="0"/>
              <a:t>dating</a:t>
            </a:r>
            <a:r>
              <a:rPr lang="de-DE" dirty="0" smtClean="0"/>
              <a:t>), </a:t>
            </a:r>
            <a:r>
              <a:rPr lang="de-DE" dirty="0" err="1" smtClean="0"/>
              <a:t>this</a:t>
            </a:r>
            <a:r>
              <a:rPr lang="de-DE" dirty="0" smtClean="0"/>
              <a:t> </a:t>
            </a:r>
            <a:r>
              <a:rPr lang="de-DE" dirty="0" err="1" smtClean="0"/>
              <a:t>sanctuary</a:t>
            </a:r>
            <a:r>
              <a:rPr lang="de-DE" dirty="0" smtClean="0"/>
              <a:t> </a:t>
            </a:r>
            <a:r>
              <a:rPr lang="de-DE" dirty="0" err="1" smtClean="0"/>
              <a:t>served</a:t>
            </a:r>
            <a:r>
              <a:rPr lang="de-DE" dirty="0" smtClean="0"/>
              <a:t> </a:t>
            </a:r>
            <a:r>
              <a:rPr lang="de-DE" dirty="0" err="1" smtClean="0"/>
              <a:t>as</a:t>
            </a:r>
            <a:r>
              <a:rPr lang="de-DE" dirty="0" smtClean="0"/>
              <a:t> an </a:t>
            </a:r>
            <a:r>
              <a:rPr lang="de-DE" dirty="0" err="1" smtClean="0"/>
              <a:t>ancient</a:t>
            </a:r>
            <a:r>
              <a:rPr lang="de-DE" dirty="0" smtClean="0"/>
              <a:t> </a:t>
            </a:r>
            <a:r>
              <a:rPr lang="de-DE" dirty="0" err="1" smtClean="0"/>
              <a:t>calendar</a:t>
            </a:r>
            <a:r>
              <a:rPr lang="de-DE" dirty="0" smtClean="0"/>
              <a:t>, </a:t>
            </a:r>
            <a:r>
              <a:rPr lang="de-DE" dirty="0" err="1" smtClean="0"/>
              <a:t>to</a:t>
            </a:r>
            <a:r>
              <a:rPr lang="de-DE" dirty="0" smtClean="0"/>
              <a:t> </a:t>
            </a:r>
            <a:r>
              <a:rPr lang="de-DE" dirty="0" err="1" smtClean="0"/>
              <a:t>which</a:t>
            </a:r>
            <a:r>
              <a:rPr lang="de-DE" dirty="0" smtClean="0"/>
              <a:t> </a:t>
            </a:r>
            <a:r>
              <a:rPr lang="de-DE" dirty="0" err="1" smtClean="0"/>
              <a:t>representatives</a:t>
            </a:r>
            <a:r>
              <a:rPr lang="de-DE" dirty="0" smtClean="0"/>
              <a:t> </a:t>
            </a:r>
            <a:r>
              <a:rPr lang="de-DE" dirty="0" err="1" smtClean="0"/>
              <a:t>of</a:t>
            </a:r>
            <a:r>
              <a:rPr lang="de-DE" dirty="0" smtClean="0"/>
              <a:t> </a:t>
            </a:r>
            <a:r>
              <a:rPr lang="de-DE" dirty="0" err="1" smtClean="0"/>
              <a:t>peoples</a:t>
            </a:r>
            <a:r>
              <a:rPr lang="de-DE" dirty="0" smtClean="0"/>
              <a:t> </a:t>
            </a:r>
            <a:r>
              <a:rPr lang="de-DE" dirty="0" err="1" smtClean="0"/>
              <a:t>from</a:t>
            </a:r>
            <a:r>
              <a:rPr lang="de-DE" dirty="0" smtClean="0"/>
              <a:t> a </a:t>
            </a:r>
            <a:r>
              <a:rPr lang="de-DE" dirty="0" err="1" smtClean="0"/>
              <a:t>vast</a:t>
            </a:r>
            <a:r>
              <a:rPr lang="de-DE" dirty="0" smtClean="0"/>
              <a:t> </a:t>
            </a:r>
            <a:r>
              <a:rPr lang="de-DE" dirty="0" err="1" smtClean="0"/>
              <a:t>territory</a:t>
            </a:r>
            <a:r>
              <a:rPr lang="de-DE" dirty="0" smtClean="0"/>
              <a:t> </a:t>
            </a:r>
            <a:r>
              <a:rPr lang="de-DE" dirty="0" err="1" smtClean="0"/>
              <a:t>came</a:t>
            </a:r>
            <a:r>
              <a:rPr lang="de-DE" dirty="0" smtClean="0"/>
              <a:t> </a:t>
            </a:r>
            <a:r>
              <a:rPr lang="de-DE" dirty="0" err="1" smtClean="0"/>
              <a:t>to</a:t>
            </a:r>
            <a:r>
              <a:rPr lang="de-DE" dirty="0" smtClean="0"/>
              <a:t> </a:t>
            </a:r>
            <a:r>
              <a:rPr lang="de-DE" dirty="0" err="1" smtClean="0"/>
              <a:t>perform</a:t>
            </a:r>
            <a:r>
              <a:rPr lang="de-DE" dirty="0" smtClean="0"/>
              <a:t> </a:t>
            </a:r>
            <a:r>
              <a:rPr lang="de-DE" dirty="0" err="1" smtClean="0"/>
              <a:t>rituals</a:t>
            </a:r>
            <a:r>
              <a:rPr lang="de-DE" dirty="0" smtClean="0"/>
              <a:t>. / </a:t>
            </a:r>
          </a:p>
          <a:p>
            <a:r>
              <a:rPr lang="ru-RU" dirty="0" smtClean="0"/>
              <a:t>Более 4,5 тысяч лет назад (по данным радиоуглеродного анализа) это святилище служило древним календарём, к которому приходили для совершения обрядов представители народов с обширной территории. </a:t>
            </a:r>
          </a:p>
        </p:txBody>
      </p:sp>
      <p:sp>
        <p:nvSpPr>
          <p:cNvPr id="4" name="Номер слайда 3"/>
          <p:cNvSpPr>
            <a:spLocks noGrp="1"/>
          </p:cNvSpPr>
          <p:nvPr>
            <p:ph type="sldNum" sz="quarter" idx="10"/>
          </p:nvPr>
        </p:nvSpPr>
        <p:spPr/>
        <p:txBody>
          <a:bodyPr/>
          <a:lstStyle/>
          <a:p>
            <a:fld id="{7DD6D692-58CA-4329-8ADB-DE1BAE3C7268}" type="slidenum">
              <a:rPr lang="ru-RU" smtClean="0"/>
              <a:t>4</a:t>
            </a:fld>
            <a:endParaRPr lang="ru-RU"/>
          </a:p>
        </p:txBody>
      </p:sp>
    </p:spTree>
    <p:extLst>
      <p:ext uri="{BB962C8B-B14F-4D97-AF65-F5344CB8AC3E}">
        <p14:creationId xmlns:p14="http://schemas.microsoft.com/office/powerpoint/2010/main" val="95035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The </a:t>
            </a:r>
            <a:r>
              <a:rPr lang="de-DE" dirty="0" err="1" smtClean="0"/>
              <a:t>archaeological</a:t>
            </a:r>
            <a:r>
              <a:rPr lang="de-DE" dirty="0" smtClean="0"/>
              <a:t> </a:t>
            </a:r>
            <a:r>
              <a:rPr lang="de-DE" dirty="0" err="1" smtClean="0"/>
              <a:t>site</a:t>
            </a:r>
            <a:r>
              <a:rPr lang="de-DE" dirty="0" smtClean="0"/>
              <a:t> </a:t>
            </a:r>
            <a:r>
              <a:rPr lang="de-DE" dirty="0" err="1" smtClean="0"/>
              <a:t>is</a:t>
            </a:r>
            <a:r>
              <a:rPr lang="de-DE" dirty="0" smtClean="0"/>
              <a:t> a </a:t>
            </a:r>
            <a:r>
              <a:rPr lang="de-DE" dirty="0" err="1" smtClean="0"/>
              <a:t>raised</a:t>
            </a:r>
            <a:r>
              <a:rPr lang="de-DE" dirty="0" smtClean="0"/>
              <a:t> </a:t>
            </a:r>
            <a:r>
              <a:rPr lang="de-DE" dirty="0" err="1" smtClean="0"/>
              <a:t>platform</a:t>
            </a:r>
            <a:r>
              <a:rPr lang="de-DE" dirty="0" smtClean="0"/>
              <a:t> </a:t>
            </a:r>
            <a:r>
              <a:rPr lang="de-DE" dirty="0" err="1" smtClean="0"/>
              <a:t>approximately</a:t>
            </a:r>
            <a:r>
              <a:rPr lang="de-DE" dirty="0" smtClean="0"/>
              <a:t> 2 </a:t>
            </a:r>
            <a:r>
              <a:rPr lang="de-DE" dirty="0" err="1" smtClean="0"/>
              <a:t>meters</a:t>
            </a:r>
            <a:r>
              <a:rPr lang="de-DE" dirty="0" smtClean="0"/>
              <a:t> </a:t>
            </a:r>
            <a:r>
              <a:rPr lang="de-DE" dirty="0" err="1" smtClean="0"/>
              <a:t>above</a:t>
            </a:r>
            <a:r>
              <a:rPr lang="de-DE" dirty="0" smtClean="0"/>
              <a:t> </a:t>
            </a:r>
            <a:r>
              <a:rPr lang="de-DE" dirty="0" err="1" smtClean="0"/>
              <a:t>the</a:t>
            </a:r>
            <a:r>
              <a:rPr lang="de-DE" dirty="0" smtClean="0"/>
              <a:t> </a:t>
            </a:r>
            <a:r>
              <a:rPr lang="de-DE" dirty="0" err="1" smtClean="0"/>
              <a:t>Tobol</a:t>
            </a:r>
            <a:r>
              <a:rPr lang="de-DE" dirty="0" smtClean="0"/>
              <a:t> River, 60 </a:t>
            </a:r>
            <a:r>
              <a:rPr lang="de-DE" dirty="0" err="1" smtClean="0"/>
              <a:t>meters</a:t>
            </a:r>
            <a:r>
              <a:rPr lang="de-DE" dirty="0" smtClean="0"/>
              <a:t> </a:t>
            </a:r>
            <a:r>
              <a:rPr lang="de-DE" dirty="0" err="1" smtClean="0"/>
              <a:t>wide</a:t>
            </a:r>
            <a:r>
              <a:rPr lang="de-DE" dirty="0" smtClean="0"/>
              <a:t> </a:t>
            </a:r>
            <a:r>
              <a:rPr lang="de-DE" dirty="0" err="1" smtClean="0"/>
              <a:t>and</a:t>
            </a:r>
            <a:r>
              <a:rPr lang="de-DE" dirty="0" smtClean="0"/>
              <a:t> 350 </a:t>
            </a:r>
            <a:r>
              <a:rPr lang="de-DE" dirty="0" err="1" smtClean="0"/>
              <a:t>meters</a:t>
            </a:r>
            <a:r>
              <a:rPr lang="de-DE" dirty="0" smtClean="0"/>
              <a:t> </a:t>
            </a:r>
            <a:r>
              <a:rPr lang="de-DE" dirty="0" err="1" smtClean="0"/>
              <a:t>long</a:t>
            </a:r>
            <a:r>
              <a:rPr lang="de-DE" dirty="0" smtClean="0"/>
              <a:t>. </a:t>
            </a:r>
            <a:r>
              <a:rPr lang="de-DE" dirty="0" err="1" smtClean="0"/>
              <a:t>During</a:t>
            </a:r>
            <a:r>
              <a:rPr lang="de-DE" dirty="0" smtClean="0"/>
              <a:t> </a:t>
            </a:r>
            <a:r>
              <a:rPr lang="de-DE" dirty="0" err="1" smtClean="0"/>
              <a:t>the</a:t>
            </a:r>
            <a:r>
              <a:rPr lang="de-DE" dirty="0" smtClean="0"/>
              <a:t> spring </a:t>
            </a:r>
            <a:r>
              <a:rPr lang="de-DE" dirty="0" err="1" smtClean="0"/>
              <a:t>flood</a:t>
            </a:r>
            <a:r>
              <a:rPr lang="de-DE" dirty="0" smtClean="0"/>
              <a:t>, </a:t>
            </a:r>
            <a:r>
              <a:rPr lang="de-DE" dirty="0" err="1" smtClean="0"/>
              <a:t>it</a:t>
            </a:r>
            <a:r>
              <a:rPr lang="de-DE" dirty="0" smtClean="0"/>
              <a:t> </a:t>
            </a:r>
            <a:r>
              <a:rPr lang="de-DE" dirty="0" err="1" smtClean="0"/>
              <a:t>is</a:t>
            </a:r>
            <a:r>
              <a:rPr lang="de-DE" dirty="0" smtClean="0"/>
              <a:t> </a:t>
            </a:r>
            <a:r>
              <a:rPr lang="de-DE" dirty="0" err="1" smtClean="0"/>
              <a:t>completely</a:t>
            </a:r>
            <a:r>
              <a:rPr lang="de-DE" dirty="0" smtClean="0"/>
              <a:t> </a:t>
            </a:r>
            <a:r>
              <a:rPr lang="de-DE" dirty="0" err="1" smtClean="0"/>
              <a:t>surrounded</a:t>
            </a:r>
            <a:r>
              <a:rPr lang="de-DE" dirty="0" smtClean="0"/>
              <a:t> </a:t>
            </a:r>
            <a:r>
              <a:rPr lang="de-DE" dirty="0" err="1" smtClean="0"/>
              <a:t>by</a:t>
            </a:r>
            <a:r>
              <a:rPr lang="de-DE" dirty="0" smtClean="0"/>
              <a:t> </a:t>
            </a:r>
            <a:r>
              <a:rPr lang="de-DE" dirty="0" err="1" smtClean="0"/>
              <a:t>water</a:t>
            </a:r>
            <a:r>
              <a:rPr lang="de-DE" dirty="0" smtClean="0"/>
              <a:t>. The </a:t>
            </a:r>
            <a:r>
              <a:rPr lang="de-DE" dirty="0" err="1" smtClean="0"/>
              <a:t>elevated</a:t>
            </a:r>
            <a:r>
              <a:rPr lang="de-DE" dirty="0" smtClean="0"/>
              <a:t> </a:t>
            </a:r>
            <a:r>
              <a:rPr lang="de-DE" dirty="0" err="1" smtClean="0"/>
              <a:t>platform</a:t>
            </a:r>
            <a:r>
              <a:rPr lang="de-DE" dirty="0" smtClean="0"/>
              <a:t> </a:t>
            </a:r>
            <a:r>
              <a:rPr lang="de-DE" dirty="0" err="1" smtClean="0"/>
              <a:t>offers</a:t>
            </a:r>
            <a:r>
              <a:rPr lang="de-DE" dirty="0" smtClean="0"/>
              <a:t> a </a:t>
            </a:r>
            <a:r>
              <a:rPr lang="de-DE" dirty="0" err="1" smtClean="0"/>
              <a:t>clear</a:t>
            </a:r>
            <a:r>
              <a:rPr lang="de-DE" dirty="0" smtClean="0"/>
              <a:t> </a:t>
            </a:r>
            <a:r>
              <a:rPr lang="de-DE" dirty="0" err="1" smtClean="0"/>
              <a:t>view</a:t>
            </a:r>
            <a:r>
              <a:rPr lang="de-DE" dirty="0" smtClean="0"/>
              <a:t> </a:t>
            </a:r>
            <a:r>
              <a:rPr lang="de-DE" dirty="0" err="1" smtClean="0"/>
              <a:t>of</a:t>
            </a:r>
            <a:r>
              <a:rPr lang="de-DE" dirty="0" smtClean="0"/>
              <a:t> </a:t>
            </a:r>
            <a:r>
              <a:rPr lang="de-DE" dirty="0" err="1" smtClean="0"/>
              <a:t>the</a:t>
            </a:r>
            <a:r>
              <a:rPr lang="de-DE" dirty="0" smtClean="0"/>
              <a:t> </a:t>
            </a:r>
            <a:r>
              <a:rPr lang="de-DE" dirty="0" err="1" smtClean="0"/>
              <a:t>surrounding</a:t>
            </a:r>
            <a:r>
              <a:rPr lang="de-DE" dirty="0" smtClean="0"/>
              <a:t> </a:t>
            </a:r>
            <a:r>
              <a:rPr lang="de-DE" dirty="0" err="1" smtClean="0"/>
              <a:t>area</a:t>
            </a:r>
            <a:r>
              <a:rPr lang="de-DE" dirty="0" smtClean="0"/>
              <a:t>. </a:t>
            </a:r>
            <a:r>
              <a:rPr lang="de-DE" dirty="0" err="1" smtClean="0"/>
              <a:t>It</a:t>
            </a:r>
            <a:r>
              <a:rPr lang="de-DE" dirty="0" smtClean="0"/>
              <a:t> </a:t>
            </a:r>
            <a:r>
              <a:rPr lang="de-DE" dirty="0" err="1" smtClean="0"/>
              <a:t>is</a:t>
            </a:r>
            <a:r>
              <a:rPr lang="de-DE" dirty="0" smtClean="0"/>
              <a:t> </a:t>
            </a:r>
            <a:r>
              <a:rPr lang="de-DE" dirty="0" err="1" smtClean="0"/>
              <a:t>located</a:t>
            </a:r>
            <a:r>
              <a:rPr lang="de-DE" dirty="0" smtClean="0"/>
              <a:t> 1.5 km </a:t>
            </a:r>
            <a:r>
              <a:rPr lang="de-DE" dirty="0" err="1" smtClean="0"/>
              <a:t>northeast</a:t>
            </a:r>
            <a:r>
              <a:rPr lang="de-DE" dirty="0" smtClean="0"/>
              <a:t> </a:t>
            </a:r>
            <a:r>
              <a:rPr lang="de-DE" dirty="0" err="1" smtClean="0"/>
              <a:t>of</a:t>
            </a:r>
            <a:r>
              <a:rPr lang="de-DE" dirty="0" smtClean="0"/>
              <a:t> </a:t>
            </a:r>
            <a:r>
              <a:rPr lang="de-DE" dirty="0" err="1" smtClean="0"/>
              <a:t>the</a:t>
            </a:r>
            <a:r>
              <a:rPr lang="de-DE" dirty="0" smtClean="0"/>
              <a:t> </a:t>
            </a:r>
            <a:r>
              <a:rPr lang="de-DE" dirty="0" err="1" smtClean="0"/>
              <a:t>village</a:t>
            </a:r>
            <a:r>
              <a:rPr lang="de-DE" dirty="0" smtClean="0"/>
              <a:t> </a:t>
            </a:r>
            <a:r>
              <a:rPr lang="de-DE" dirty="0" err="1" smtClean="0"/>
              <a:t>of</a:t>
            </a:r>
            <a:r>
              <a:rPr lang="de-DE" dirty="0" smtClean="0"/>
              <a:t> </a:t>
            </a:r>
            <a:r>
              <a:rPr lang="de-DE" dirty="0" err="1" smtClean="0"/>
              <a:t>Buzan</a:t>
            </a:r>
            <a:r>
              <a:rPr lang="de-DE" dirty="0" smtClean="0"/>
              <a:t>, </a:t>
            </a:r>
            <a:r>
              <a:rPr lang="de-DE" dirty="0" err="1" smtClean="0"/>
              <a:t>Belozersky</a:t>
            </a:r>
            <a:r>
              <a:rPr lang="de-DE" dirty="0" smtClean="0"/>
              <a:t> </a:t>
            </a:r>
            <a:r>
              <a:rPr lang="de-DE" dirty="0" err="1" smtClean="0"/>
              <a:t>Municipal</a:t>
            </a:r>
            <a:r>
              <a:rPr lang="de-DE" dirty="0" smtClean="0"/>
              <a:t> </a:t>
            </a:r>
            <a:r>
              <a:rPr lang="de-DE" dirty="0" err="1" smtClean="0"/>
              <a:t>District</a:t>
            </a:r>
            <a:r>
              <a:rPr lang="de-DE" dirty="0" smtClean="0"/>
              <a:t>, Kurgan Region, </a:t>
            </a:r>
            <a:r>
              <a:rPr lang="de-DE" dirty="0" err="1" smtClean="0"/>
              <a:t>Russia</a:t>
            </a:r>
            <a:r>
              <a:rPr lang="de-DE" dirty="0" smtClean="0"/>
              <a:t>.</a:t>
            </a:r>
            <a:r>
              <a:rPr lang="ru-RU" dirty="0" smtClean="0"/>
              <a:t> / Археологическая достопримечательность представляет собой возвышенность, высотой около 2 м от уровня воды реки Тобол, шириной 60 метров и длиной 350 метров и во время весеннего наводнения бывает полностью окружена водой. С возвышенности хорошо просматривается окружающая местность. Расположена в 1,5 км к северо-востоку от села </a:t>
            </a:r>
            <a:r>
              <a:rPr lang="ru-RU" dirty="0" err="1" smtClean="0"/>
              <a:t>Бузан</a:t>
            </a:r>
            <a:r>
              <a:rPr lang="ru-RU" dirty="0" smtClean="0"/>
              <a:t> Белозерского муниципального округа Курганской области Российской Федерации.</a:t>
            </a:r>
          </a:p>
        </p:txBody>
      </p:sp>
      <p:sp>
        <p:nvSpPr>
          <p:cNvPr id="4" name="Номер слайда 3"/>
          <p:cNvSpPr>
            <a:spLocks noGrp="1"/>
          </p:cNvSpPr>
          <p:nvPr>
            <p:ph type="sldNum" sz="quarter" idx="10"/>
          </p:nvPr>
        </p:nvSpPr>
        <p:spPr/>
        <p:txBody>
          <a:bodyPr/>
          <a:lstStyle/>
          <a:p>
            <a:fld id="{7DD6D692-58CA-4329-8ADB-DE1BAE3C7268}" type="slidenum">
              <a:rPr lang="ru-RU" smtClean="0"/>
              <a:t>5</a:t>
            </a:fld>
            <a:endParaRPr lang="ru-RU"/>
          </a:p>
        </p:txBody>
      </p:sp>
    </p:spTree>
    <p:extLst>
      <p:ext uri="{BB962C8B-B14F-4D97-AF65-F5344CB8AC3E}">
        <p14:creationId xmlns:p14="http://schemas.microsoft.com/office/powerpoint/2010/main" val="318025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The </a:t>
            </a:r>
            <a:r>
              <a:rPr lang="de-DE" dirty="0" err="1" smtClean="0"/>
              <a:t>structure's</a:t>
            </a:r>
            <a:r>
              <a:rPr lang="de-DE" dirty="0" smtClean="0"/>
              <a:t> plan </a:t>
            </a:r>
            <a:r>
              <a:rPr lang="de-DE" dirty="0" err="1" smtClean="0"/>
              <a:t>resembles</a:t>
            </a:r>
            <a:r>
              <a:rPr lang="de-DE" dirty="0" smtClean="0"/>
              <a:t> </a:t>
            </a:r>
            <a:r>
              <a:rPr lang="de-DE" dirty="0" err="1" smtClean="0"/>
              <a:t>the</a:t>
            </a:r>
            <a:r>
              <a:rPr lang="de-DE" dirty="0" smtClean="0"/>
              <a:t> </a:t>
            </a:r>
            <a:r>
              <a:rPr lang="de-DE" dirty="0" err="1" smtClean="0"/>
              <a:t>number</a:t>
            </a:r>
            <a:r>
              <a:rPr lang="de-DE" dirty="0" smtClean="0"/>
              <a:t> 8. </a:t>
            </a:r>
            <a:r>
              <a:rPr lang="de-DE" dirty="0" err="1" smtClean="0"/>
              <a:t>Three</a:t>
            </a:r>
            <a:r>
              <a:rPr lang="de-DE" dirty="0" smtClean="0"/>
              <a:t> </a:t>
            </a:r>
            <a:r>
              <a:rPr lang="de-DE" dirty="0" err="1" smtClean="0"/>
              <a:t>burials</a:t>
            </a:r>
            <a:r>
              <a:rPr lang="de-DE" dirty="0" smtClean="0"/>
              <a:t> </a:t>
            </a:r>
            <a:r>
              <a:rPr lang="de-DE" dirty="0" err="1" smtClean="0"/>
              <a:t>were</a:t>
            </a:r>
            <a:r>
              <a:rPr lang="de-DE" dirty="0" smtClean="0"/>
              <a:t> </a:t>
            </a:r>
            <a:r>
              <a:rPr lang="de-DE" dirty="0" err="1" smtClean="0"/>
              <a:t>found</a:t>
            </a:r>
            <a:r>
              <a:rPr lang="de-DE" dirty="0" smtClean="0"/>
              <a:t> </a:t>
            </a:r>
            <a:r>
              <a:rPr lang="de-DE" dirty="0" err="1" smtClean="0"/>
              <a:t>at</a:t>
            </a:r>
            <a:r>
              <a:rPr lang="de-DE" dirty="0" smtClean="0"/>
              <a:t> </a:t>
            </a:r>
            <a:r>
              <a:rPr lang="de-DE" dirty="0" err="1" smtClean="0"/>
              <a:t>the</a:t>
            </a:r>
            <a:r>
              <a:rPr lang="de-DE" dirty="0" smtClean="0"/>
              <a:t> </a:t>
            </a:r>
            <a:r>
              <a:rPr lang="de-DE" dirty="0" err="1" smtClean="0"/>
              <a:t>sanctuary</a:t>
            </a:r>
            <a:r>
              <a:rPr lang="de-DE" dirty="0" smtClean="0"/>
              <a:t>. </a:t>
            </a:r>
            <a:r>
              <a:rPr lang="de-DE" dirty="0" err="1" smtClean="0"/>
              <a:t>Both</a:t>
            </a:r>
            <a:r>
              <a:rPr lang="de-DE" dirty="0" smtClean="0"/>
              <a:t> </a:t>
            </a:r>
            <a:r>
              <a:rPr lang="de-DE" dirty="0" err="1" smtClean="0"/>
              <a:t>circles</a:t>
            </a:r>
            <a:r>
              <a:rPr lang="de-DE" dirty="0" smtClean="0"/>
              <a:t> </a:t>
            </a:r>
            <a:r>
              <a:rPr lang="de-DE" dirty="0" err="1" smtClean="0"/>
              <a:t>apparently</a:t>
            </a:r>
            <a:r>
              <a:rPr lang="de-DE" dirty="0" smtClean="0"/>
              <a:t> </a:t>
            </a:r>
            <a:r>
              <a:rPr lang="de-DE" dirty="0" err="1" smtClean="0"/>
              <a:t>functioned</a:t>
            </a:r>
            <a:r>
              <a:rPr lang="de-DE" dirty="0" smtClean="0"/>
              <a:t> </a:t>
            </a:r>
            <a:r>
              <a:rPr lang="de-DE" dirty="0" err="1" smtClean="0"/>
              <a:t>simultaneously</a:t>
            </a:r>
            <a:r>
              <a:rPr lang="de-DE" dirty="0" smtClean="0"/>
              <a:t> </a:t>
            </a:r>
            <a:r>
              <a:rPr lang="de-DE" dirty="0" err="1" smtClean="0"/>
              <a:t>and</a:t>
            </a:r>
            <a:r>
              <a:rPr lang="de-DE" dirty="0" smtClean="0"/>
              <a:t> </a:t>
            </a:r>
            <a:r>
              <a:rPr lang="de-DE" dirty="0" err="1" smtClean="0"/>
              <a:t>were</a:t>
            </a:r>
            <a:r>
              <a:rPr lang="de-DE" dirty="0" smtClean="0"/>
              <a:t> </a:t>
            </a:r>
            <a:r>
              <a:rPr lang="de-DE" dirty="0" err="1" smtClean="0"/>
              <a:t>intended</a:t>
            </a:r>
            <a:r>
              <a:rPr lang="de-DE" dirty="0" smtClean="0"/>
              <a:t> </a:t>
            </a:r>
            <a:r>
              <a:rPr lang="de-DE" dirty="0" err="1" smtClean="0"/>
              <a:t>for</a:t>
            </a:r>
            <a:r>
              <a:rPr lang="de-DE" dirty="0" smtClean="0"/>
              <a:t> different </a:t>
            </a:r>
            <a:r>
              <a:rPr lang="de-DE" dirty="0" err="1" smtClean="0"/>
              <a:t>ceremonies</a:t>
            </a:r>
            <a:r>
              <a:rPr lang="de-DE" baseline="0" dirty="0" smtClean="0"/>
              <a:t> / </a:t>
            </a:r>
            <a:r>
              <a:rPr lang="ru-RU" dirty="0" smtClean="0"/>
              <a:t>Сооружение в плане похоже на цифру 8. Оба круга, видимо, функционировали одновременно и предназначались для различных церемоний</a:t>
            </a:r>
            <a:r>
              <a:rPr lang="en-US" dirty="0" smtClean="0"/>
              <a:t>.</a:t>
            </a:r>
            <a:endParaRPr lang="ru-RU" dirty="0" smtClean="0"/>
          </a:p>
        </p:txBody>
      </p:sp>
      <p:sp>
        <p:nvSpPr>
          <p:cNvPr id="4" name="Номер слайда 3"/>
          <p:cNvSpPr>
            <a:spLocks noGrp="1"/>
          </p:cNvSpPr>
          <p:nvPr>
            <p:ph type="sldNum" sz="quarter" idx="10"/>
          </p:nvPr>
        </p:nvSpPr>
        <p:spPr/>
        <p:txBody>
          <a:bodyPr/>
          <a:lstStyle/>
          <a:p>
            <a:fld id="{7DD6D692-58CA-4329-8ADB-DE1BAE3C7268}" type="slidenum">
              <a:rPr lang="ru-RU" smtClean="0"/>
              <a:t>6</a:t>
            </a:fld>
            <a:endParaRPr lang="ru-RU"/>
          </a:p>
        </p:txBody>
      </p:sp>
    </p:spTree>
    <p:extLst>
      <p:ext uri="{BB962C8B-B14F-4D97-AF65-F5344CB8AC3E}">
        <p14:creationId xmlns:p14="http://schemas.microsoft.com/office/powerpoint/2010/main" val="2641468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western circle was associated with ritual activities during mass hunts, while the eastern circle was associated with other social ceremonies. However, the western circle was built earlier and functioned independently for some time. However, the western circle was built earlier and functioned independently for some time. Three burials were found at the sanctuary.</a:t>
            </a:r>
            <a:r>
              <a:rPr lang="ru-RU" dirty="0" smtClean="0"/>
              <a:t> / Западный круг был связан о ритуальными действиями во время массовой охоты, восточный — с другими церемониями в обществе. Но западный круг был сооружен раньше и какое-то время функционировал самостоятельно. На святилище были найдены три погребения.</a:t>
            </a:r>
            <a:endParaRPr lang="en-US" dirty="0" smtClean="0"/>
          </a:p>
        </p:txBody>
      </p:sp>
      <p:sp>
        <p:nvSpPr>
          <p:cNvPr id="4" name="Номер слайда 3"/>
          <p:cNvSpPr>
            <a:spLocks noGrp="1"/>
          </p:cNvSpPr>
          <p:nvPr>
            <p:ph type="sldNum" sz="quarter" idx="10"/>
          </p:nvPr>
        </p:nvSpPr>
        <p:spPr/>
        <p:txBody>
          <a:bodyPr/>
          <a:lstStyle/>
          <a:p>
            <a:fld id="{7DD6D692-58CA-4329-8ADB-DE1BAE3C7268}" type="slidenum">
              <a:rPr lang="ru-RU" smtClean="0"/>
              <a:t>7</a:t>
            </a:fld>
            <a:endParaRPr lang="ru-RU"/>
          </a:p>
        </p:txBody>
      </p:sp>
    </p:spTree>
    <p:extLst>
      <p:ext uri="{BB962C8B-B14F-4D97-AF65-F5344CB8AC3E}">
        <p14:creationId xmlns:p14="http://schemas.microsoft.com/office/powerpoint/2010/main" val="257495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The </a:t>
            </a:r>
            <a:r>
              <a:rPr lang="de-DE" dirty="0" err="1" smtClean="0"/>
              <a:t>archaeological</a:t>
            </a:r>
            <a:r>
              <a:rPr lang="de-DE" dirty="0" smtClean="0"/>
              <a:t> </a:t>
            </a:r>
            <a:r>
              <a:rPr lang="de-DE" dirty="0" err="1" smtClean="0"/>
              <a:t>site</a:t>
            </a:r>
            <a:r>
              <a:rPr lang="de-DE" dirty="0" smtClean="0"/>
              <a:t> was </a:t>
            </a:r>
            <a:r>
              <a:rPr lang="de-DE" dirty="0" err="1" smtClean="0"/>
              <a:t>discovered</a:t>
            </a:r>
            <a:r>
              <a:rPr lang="de-DE" dirty="0" smtClean="0"/>
              <a:t> </a:t>
            </a:r>
            <a:r>
              <a:rPr lang="de-DE" dirty="0" err="1" smtClean="0"/>
              <a:t>thanks</a:t>
            </a:r>
            <a:r>
              <a:rPr lang="de-DE" dirty="0" smtClean="0"/>
              <a:t> </a:t>
            </a:r>
            <a:r>
              <a:rPr lang="de-DE" dirty="0" err="1" smtClean="0"/>
              <a:t>to</a:t>
            </a:r>
            <a:r>
              <a:rPr lang="de-DE" dirty="0" smtClean="0"/>
              <a:t> </a:t>
            </a:r>
            <a:r>
              <a:rPr lang="de-DE" dirty="0" err="1" smtClean="0"/>
              <a:t>Vasily</a:t>
            </a:r>
            <a:r>
              <a:rPr lang="de-DE" dirty="0" smtClean="0"/>
              <a:t> </a:t>
            </a:r>
            <a:r>
              <a:rPr lang="de-DE" dirty="0" err="1" smtClean="0"/>
              <a:t>Pavlovich</a:t>
            </a:r>
            <a:r>
              <a:rPr lang="de-DE" dirty="0" smtClean="0"/>
              <a:t> </a:t>
            </a:r>
            <a:r>
              <a:rPr lang="de-DE" dirty="0" err="1" smtClean="0"/>
              <a:t>Babushkin</a:t>
            </a:r>
            <a:r>
              <a:rPr lang="de-DE" dirty="0" smtClean="0"/>
              <a:t>, a resident </a:t>
            </a:r>
            <a:r>
              <a:rPr lang="de-DE" dirty="0" err="1" smtClean="0"/>
              <a:t>of</a:t>
            </a:r>
            <a:r>
              <a:rPr lang="de-DE" dirty="0" smtClean="0"/>
              <a:t> </a:t>
            </a:r>
            <a:r>
              <a:rPr lang="de-DE" dirty="0" err="1" smtClean="0"/>
              <a:t>the</a:t>
            </a:r>
            <a:r>
              <a:rPr lang="de-DE" dirty="0" smtClean="0"/>
              <a:t> </a:t>
            </a:r>
            <a:r>
              <a:rPr lang="de-DE" dirty="0" err="1" smtClean="0"/>
              <a:t>village</a:t>
            </a:r>
            <a:r>
              <a:rPr lang="de-DE" dirty="0" smtClean="0"/>
              <a:t> </a:t>
            </a:r>
            <a:r>
              <a:rPr lang="de-DE" dirty="0" err="1" smtClean="0"/>
              <a:t>of</a:t>
            </a:r>
            <a:r>
              <a:rPr lang="de-DE" dirty="0" smtClean="0"/>
              <a:t> </a:t>
            </a:r>
            <a:r>
              <a:rPr lang="de-DE" dirty="0" err="1" smtClean="0"/>
              <a:t>Buzan</a:t>
            </a:r>
            <a:r>
              <a:rPr lang="de-DE" dirty="0" smtClean="0"/>
              <a:t>. In 1982, he </a:t>
            </a:r>
            <a:r>
              <a:rPr lang="de-DE" dirty="0" err="1" smtClean="0"/>
              <a:t>brought</a:t>
            </a:r>
            <a:r>
              <a:rPr lang="de-DE" dirty="0" smtClean="0"/>
              <a:t> </a:t>
            </a:r>
            <a:r>
              <a:rPr lang="de-DE" dirty="0" err="1" smtClean="0"/>
              <a:t>the</a:t>
            </a:r>
            <a:r>
              <a:rPr lang="de-DE" dirty="0" smtClean="0"/>
              <a:t> </a:t>
            </a:r>
            <a:r>
              <a:rPr lang="de-DE" dirty="0" err="1" smtClean="0"/>
              <a:t>finds</a:t>
            </a:r>
            <a:r>
              <a:rPr lang="de-DE" dirty="0" smtClean="0"/>
              <a:t> he </a:t>
            </a:r>
            <a:r>
              <a:rPr lang="de-DE" dirty="0" err="1" smtClean="0"/>
              <a:t>made</a:t>
            </a:r>
            <a:r>
              <a:rPr lang="de-DE" dirty="0" smtClean="0"/>
              <a:t> </a:t>
            </a:r>
            <a:r>
              <a:rPr lang="de-DE" dirty="0" err="1" smtClean="0"/>
              <a:t>there</a:t>
            </a:r>
            <a:r>
              <a:rPr lang="de-DE" dirty="0" smtClean="0"/>
              <a:t> </a:t>
            </a:r>
            <a:r>
              <a:rPr lang="de-DE" dirty="0" err="1" smtClean="0"/>
              <a:t>to</a:t>
            </a:r>
            <a:r>
              <a:rPr lang="de-DE" dirty="0" smtClean="0"/>
              <a:t> </a:t>
            </a:r>
            <a:r>
              <a:rPr lang="de-DE" dirty="0" err="1" smtClean="0"/>
              <a:t>the</a:t>
            </a:r>
            <a:r>
              <a:rPr lang="de-DE" dirty="0" smtClean="0"/>
              <a:t> Kurgan Museum </a:t>
            </a:r>
            <a:r>
              <a:rPr lang="de-DE" dirty="0" err="1" smtClean="0"/>
              <a:t>of</a:t>
            </a:r>
            <a:r>
              <a:rPr lang="de-DE" dirty="0" smtClean="0"/>
              <a:t> </a:t>
            </a:r>
            <a:r>
              <a:rPr lang="de-DE" dirty="0" err="1" smtClean="0"/>
              <a:t>Local</a:t>
            </a:r>
            <a:r>
              <a:rPr lang="de-DE" dirty="0" smtClean="0"/>
              <a:t> </a:t>
            </a:r>
            <a:r>
              <a:rPr lang="de-DE" dirty="0" err="1" smtClean="0"/>
              <a:t>History</a:t>
            </a:r>
            <a:r>
              <a:rPr lang="de-DE" dirty="0" smtClean="0"/>
              <a:t>. </a:t>
            </a:r>
            <a:r>
              <a:rPr lang="de-DE" dirty="0" err="1" smtClean="0"/>
              <a:t>From</a:t>
            </a:r>
            <a:r>
              <a:rPr lang="de-DE" dirty="0" smtClean="0"/>
              <a:t> 1982 </a:t>
            </a:r>
            <a:r>
              <a:rPr lang="de-DE" dirty="0" err="1" smtClean="0"/>
              <a:t>to</a:t>
            </a:r>
            <a:r>
              <a:rPr lang="de-DE" dirty="0" smtClean="0"/>
              <a:t> 1986, </a:t>
            </a:r>
            <a:r>
              <a:rPr lang="de-DE" dirty="0" err="1" smtClean="0"/>
              <a:t>the</a:t>
            </a:r>
            <a:r>
              <a:rPr lang="de-DE" dirty="0" smtClean="0"/>
              <a:t> Savin-1 </a:t>
            </a:r>
            <a:r>
              <a:rPr lang="de-DE" dirty="0" err="1" smtClean="0"/>
              <a:t>archaeological</a:t>
            </a:r>
            <a:r>
              <a:rPr lang="de-DE" dirty="0" smtClean="0"/>
              <a:t> </a:t>
            </a:r>
            <a:r>
              <a:rPr lang="de-DE" dirty="0" err="1" smtClean="0"/>
              <a:t>site</a:t>
            </a:r>
            <a:r>
              <a:rPr lang="de-DE" dirty="0" smtClean="0"/>
              <a:t> was </a:t>
            </a:r>
            <a:r>
              <a:rPr lang="de-DE" dirty="0" err="1" smtClean="0"/>
              <a:t>studied</a:t>
            </a:r>
            <a:r>
              <a:rPr lang="de-DE" dirty="0" smtClean="0"/>
              <a:t> </a:t>
            </a:r>
            <a:r>
              <a:rPr lang="de-DE" dirty="0" err="1" smtClean="0"/>
              <a:t>by</a:t>
            </a:r>
            <a:r>
              <a:rPr lang="de-DE" dirty="0" smtClean="0"/>
              <a:t> </a:t>
            </a:r>
            <a:r>
              <a:rPr lang="de-DE" dirty="0" err="1" smtClean="0"/>
              <a:t>historians</a:t>
            </a:r>
            <a:r>
              <a:rPr lang="de-DE" dirty="0" smtClean="0"/>
              <a:t> Mikhail </a:t>
            </a:r>
            <a:r>
              <a:rPr lang="de-DE" dirty="0" err="1" smtClean="0"/>
              <a:t>Pavlovich</a:t>
            </a:r>
            <a:r>
              <a:rPr lang="de-DE" dirty="0" smtClean="0"/>
              <a:t> </a:t>
            </a:r>
            <a:r>
              <a:rPr lang="de-DE" dirty="0" err="1" smtClean="0"/>
              <a:t>Vokhmentsev</a:t>
            </a:r>
            <a:r>
              <a:rPr lang="de-DE" dirty="0" smtClean="0"/>
              <a:t> </a:t>
            </a:r>
            <a:r>
              <a:rPr lang="de-DE" dirty="0" err="1" smtClean="0"/>
              <a:t>and</a:t>
            </a:r>
            <a:r>
              <a:rPr lang="de-DE" dirty="0" smtClean="0"/>
              <a:t> </a:t>
            </a:r>
            <a:r>
              <a:rPr lang="de-DE" dirty="0" err="1" smtClean="0"/>
              <a:t>Tamila</a:t>
            </a:r>
            <a:r>
              <a:rPr lang="de-DE" dirty="0" smtClean="0"/>
              <a:t> </a:t>
            </a:r>
            <a:r>
              <a:rPr lang="de-DE" dirty="0" err="1" smtClean="0"/>
              <a:t>Mikhailovna</a:t>
            </a:r>
            <a:r>
              <a:rPr lang="de-DE" dirty="0" smtClean="0"/>
              <a:t> </a:t>
            </a:r>
            <a:r>
              <a:rPr lang="de-DE" dirty="0" err="1" smtClean="0"/>
              <a:t>Potemkina</a:t>
            </a:r>
            <a:r>
              <a:rPr lang="de-DE" dirty="0" smtClean="0"/>
              <a:t>, </a:t>
            </a:r>
            <a:r>
              <a:rPr lang="de-DE" dirty="0" err="1" smtClean="0"/>
              <a:t>as</a:t>
            </a:r>
            <a:r>
              <a:rPr lang="de-DE" dirty="0" smtClean="0"/>
              <a:t> </a:t>
            </a:r>
            <a:r>
              <a:rPr lang="de-DE" dirty="0" err="1" smtClean="0"/>
              <a:t>evidenced</a:t>
            </a:r>
            <a:r>
              <a:rPr lang="de-DE" dirty="0" smtClean="0"/>
              <a:t> </a:t>
            </a:r>
            <a:r>
              <a:rPr lang="de-DE" dirty="0" err="1" smtClean="0"/>
              <a:t>by</a:t>
            </a:r>
            <a:r>
              <a:rPr lang="de-DE" dirty="0" smtClean="0"/>
              <a:t> </a:t>
            </a:r>
            <a:r>
              <a:rPr lang="de-DE" dirty="0" err="1" smtClean="0"/>
              <a:t>their</a:t>
            </a:r>
            <a:r>
              <a:rPr lang="de-DE" dirty="0" smtClean="0"/>
              <a:t> </a:t>
            </a:r>
            <a:r>
              <a:rPr lang="de-DE" dirty="0" err="1" smtClean="0"/>
              <a:t>joint</a:t>
            </a:r>
            <a:r>
              <a:rPr lang="de-DE" dirty="0" smtClean="0"/>
              <a:t> </a:t>
            </a:r>
            <a:r>
              <a:rPr lang="de-DE" dirty="0" err="1" smtClean="0"/>
              <a:t>publications</a:t>
            </a:r>
            <a:r>
              <a:rPr lang="de-DE" dirty="0" smtClean="0"/>
              <a:t>, such </a:t>
            </a:r>
            <a:r>
              <a:rPr lang="de-DE" dirty="0" err="1" smtClean="0"/>
              <a:t>as</a:t>
            </a:r>
            <a:r>
              <a:rPr lang="de-DE" dirty="0" smtClean="0"/>
              <a:t> </a:t>
            </a:r>
            <a:r>
              <a:rPr lang="de-DE" dirty="0" err="1" smtClean="0"/>
              <a:t>the</a:t>
            </a:r>
            <a:r>
              <a:rPr lang="de-DE" dirty="0" smtClean="0"/>
              <a:t> </a:t>
            </a:r>
            <a:r>
              <a:rPr lang="de-DE" dirty="0" err="1" smtClean="0"/>
              <a:t>collection</a:t>
            </a:r>
            <a:r>
              <a:rPr lang="de-DE" dirty="0" smtClean="0"/>
              <a:t> "</a:t>
            </a:r>
            <a:r>
              <a:rPr lang="de-DE" dirty="0" err="1" smtClean="0"/>
              <a:t>Archaeological</a:t>
            </a:r>
            <a:r>
              <a:rPr lang="de-DE" dirty="0" smtClean="0"/>
              <a:t> Discoveries-1983.„ /</a:t>
            </a:r>
          </a:p>
          <a:p>
            <a:r>
              <a:rPr lang="ru-RU" dirty="0" smtClean="0"/>
              <a:t>Археологический памятник открыли благодаря Василию Павловичу Бабушкину – жителю деревни </a:t>
            </a:r>
            <a:r>
              <a:rPr lang="ru-RU" dirty="0" err="1" smtClean="0"/>
              <a:t>Бузан</a:t>
            </a:r>
            <a:r>
              <a:rPr lang="ru-RU" dirty="0" smtClean="0"/>
              <a:t>. В 1982 году он принёс обнаруженные на этом месте находки в Курганский краеведческий музей. В 1982-86 годах археологический памятник Савин-1 изучали историки Михаил Павлович </a:t>
            </a:r>
            <a:r>
              <a:rPr lang="ru-RU" dirty="0" err="1" smtClean="0"/>
              <a:t>Вохменцев</a:t>
            </a:r>
            <a:r>
              <a:rPr lang="ru-RU" dirty="0" smtClean="0"/>
              <a:t> и Тамила Михайловна Потемкина, о чем свидетельствуют их совместные публикации, например, в сборнике «Археологические открытия-1983». </a:t>
            </a:r>
          </a:p>
        </p:txBody>
      </p:sp>
      <p:sp>
        <p:nvSpPr>
          <p:cNvPr id="4" name="Номер слайда 3"/>
          <p:cNvSpPr>
            <a:spLocks noGrp="1"/>
          </p:cNvSpPr>
          <p:nvPr>
            <p:ph type="sldNum" sz="quarter" idx="10"/>
          </p:nvPr>
        </p:nvSpPr>
        <p:spPr/>
        <p:txBody>
          <a:bodyPr/>
          <a:lstStyle/>
          <a:p>
            <a:fld id="{7DD6D692-58CA-4329-8ADB-DE1BAE3C7268}" type="slidenum">
              <a:rPr lang="ru-RU" smtClean="0"/>
              <a:t>8</a:t>
            </a:fld>
            <a:endParaRPr lang="ru-RU"/>
          </a:p>
        </p:txBody>
      </p:sp>
    </p:spTree>
    <p:extLst>
      <p:ext uri="{BB962C8B-B14F-4D97-AF65-F5344CB8AC3E}">
        <p14:creationId xmlns:p14="http://schemas.microsoft.com/office/powerpoint/2010/main" val="4488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Plan </a:t>
            </a:r>
            <a:r>
              <a:rPr lang="de-DE" dirty="0" err="1" smtClean="0"/>
              <a:t>of</a:t>
            </a:r>
            <a:r>
              <a:rPr lang="de-DE" dirty="0" smtClean="0"/>
              <a:t> </a:t>
            </a:r>
            <a:r>
              <a:rPr lang="de-DE" dirty="0" err="1" smtClean="0"/>
              <a:t>the</a:t>
            </a:r>
            <a:r>
              <a:rPr lang="de-DE" dirty="0" smtClean="0"/>
              <a:t> Savin </a:t>
            </a:r>
            <a:r>
              <a:rPr lang="de-DE" dirty="0" err="1" smtClean="0"/>
              <a:t>Sanctuary</a:t>
            </a:r>
            <a:r>
              <a:rPr lang="de-DE" dirty="0" smtClean="0"/>
              <a:t>. </a:t>
            </a:r>
            <a:r>
              <a:rPr lang="de-DE" dirty="0" err="1" smtClean="0"/>
              <a:t>From</a:t>
            </a:r>
            <a:r>
              <a:rPr lang="de-DE" dirty="0" smtClean="0"/>
              <a:t> T. M. </a:t>
            </a:r>
            <a:r>
              <a:rPr lang="de-DE" dirty="0" err="1" smtClean="0"/>
              <a:t>Potemkina's</a:t>
            </a:r>
            <a:r>
              <a:rPr lang="de-DE" dirty="0" smtClean="0"/>
              <a:t> </a:t>
            </a:r>
            <a:r>
              <a:rPr lang="de-DE" dirty="0" err="1" smtClean="0"/>
              <a:t>work</a:t>
            </a:r>
            <a:r>
              <a:rPr lang="de-DE" dirty="0" smtClean="0"/>
              <a:t> "Dynamics </a:t>
            </a:r>
            <a:r>
              <a:rPr lang="de-DE" dirty="0" err="1" smtClean="0"/>
              <a:t>of</a:t>
            </a:r>
            <a:r>
              <a:rPr lang="de-DE" dirty="0" smtClean="0"/>
              <a:t> </a:t>
            </a:r>
            <a:r>
              <a:rPr lang="de-DE" dirty="0" err="1" smtClean="0"/>
              <a:t>Ideological</a:t>
            </a:r>
            <a:r>
              <a:rPr lang="de-DE" dirty="0" smtClean="0"/>
              <a:t> </a:t>
            </a:r>
            <a:r>
              <a:rPr lang="de-DE" dirty="0" err="1" smtClean="0"/>
              <a:t>Traditions</a:t>
            </a:r>
            <a:r>
              <a:rPr lang="de-DE" dirty="0" smtClean="0"/>
              <a:t> in </a:t>
            </a:r>
            <a:r>
              <a:rPr lang="de-DE" dirty="0" err="1" smtClean="0"/>
              <a:t>the</a:t>
            </a:r>
            <a:r>
              <a:rPr lang="de-DE" dirty="0" smtClean="0"/>
              <a:t> Southern Taiga </a:t>
            </a:r>
            <a:r>
              <a:rPr lang="de-DE" dirty="0" err="1" smtClean="0"/>
              <a:t>Tobol-Irtysh</a:t>
            </a:r>
            <a:r>
              <a:rPr lang="de-DE" dirty="0" smtClean="0"/>
              <a:t> Region«</a:t>
            </a:r>
            <a:r>
              <a:rPr lang="ru-RU" dirty="0" smtClean="0"/>
              <a:t> / План святилища Савин. Из работы Т.М. Потёмкиной "Динамика мировоззренческих традиций </a:t>
            </a:r>
            <a:r>
              <a:rPr lang="ru-RU" dirty="0" err="1" smtClean="0"/>
              <a:t>южнотаежного</a:t>
            </a:r>
            <a:r>
              <a:rPr lang="ru-RU" dirty="0" smtClean="0"/>
              <a:t> </a:t>
            </a:r>
            <a:r>
              <a:rPr lang="ru-RU" dirty="0" err="1" smtClean="0"/>
              <a:t>Тоболо-Иртышья</a:t>
            </a:r>
            <a:r>
              <a:rPr lang="ru-RU" dirty="0" smtClean="0"/>
              <a:t>«. </a:t>
            </a:r>
            <a:r>
              <a:rPr lang="de-DE" b="1" dirty="0" err="1" smtClean="0"/>
              <a:t>Ancient</a:t>
            </a:r>
            <a:r>
              <a:rPr lang="de-DE" b="1" dirty="0" smtClean="0"/>
              <a:t> </a:t>
            </a:r>
            <a:r>
              <a:rPr lang="de-DE" b="1" dirty="0" err="1" smtClean="0"/>
              <a:t>Calendar</a:t>
            </a:r>
            <a:r>
              <a:rPr lang="de-DE" dirty="0" smtClean="0"/>
              <a:t>.</a:t>
            </a:r>
            <a:r>
              <a:rPr lang="de-DE" baseline="0" dirty="0" smtClean="0"/>
              <a:t> </a:t>
            </a:r>
            <a:r>
              <a:rPr lang="de-DE" dirty="0" smtClean="0"/>
              <a:t>The </a:t>
            </a:r>
            <a:r>
              <a:rPr lang="de-DE" dirty="0" err="1" smtClean="0"/>
              <a:t>main</a:t>
            </a:r>
            <a:r>
              <a:rPr lang="de-DE" dirty="0" smtClean="0"/>
              <a:t> </a:t>
            </a:r>
            <a:r>
              <a:rPr lang="de-DE" dirty="0" err="1" smtClean="0"/>
              <a:t>mystery</a:t>
            </a:r>
            <a:r>
              <a:rPr lang="de-DE" dirty="0" smtClean="0"/>
              <a:t> </a:t>
            </a:r>
            <a:r>
              <a:rPr lang="de-DE" dirty="0" err="1" smtClean="0"/>
              <a:t>of</a:t>
            </a:r>
            <a:r>
              <a:rPr lang="de-DE" dirty="0" smtClean="0"/>
              <a:t> Savin </a:t>
            </a:r>
            <a:r>
              <a:rPr lang="de-DE" dirty="0" err="1" smtClean="0"/>
              <a:t>is</a:t>
            </a:r>
            <a:r>
              <a:rPr lang="de-DE" dirty="0" smtClean="0"/>
              <a:t> a large </a:t>
            </a:r>
            <a:r>
              <a:rPr lang="de-DE" dirty="0" err="1" smtClean="0"/>
              <a:t>number</a:t>
            </a:r>
            <a:r>
              <a:rPr lang="de-DE" dirty="0" smtClean="0"/>
              <a:t> </a:t>
            </a:r>
            <a:r>
              <a:rPr lang="de-DE" dirty="0" err="1" smtClean="0"/>
              <a:t>of</a:t>
            </a:r>
            <a:r>
              <a:rPr lang="de-DE" dirty="0" smtClean="0"/>
              <a:t> </a:t>
            </a:r>
            <a:r>
              <a:rPr lang="de-DE" dirty="0" err="1" smtClean="0"/>
              <a:t>holes</a:t>
            </a:r>
            <a:r>
              <a:rPr lang="de-DE" dirty="0" smtClean="0"/>
              <a:t> </a:t>
            </a:r>
            <a:r>
              <a:rPr lang="de-DE" dirty="0" err="1" smtClean="0"/>
              <a:t>left</a:t>
            </a:r>
            <a:r>
              <a:rPr lang="de-DE" dirty="0" smtClean="0"/>
              <a:t> </a:t>
            </a:r>
            <a:r>
              <a:rPr lang="de-DE" dirty="0" err="1" smtClean="0"/>
              <a:t>by</a:t>
            </a:r>
            <a:r>
              <a:rPr lang="de-DE" dirty="0" smtClean="0"/>
              <a:t> </a:t>
            </a:r>
            <a:r>
              <a:rPr lang="de-DE" dirty="0" err="1" smtClean="0"/>
              <a:t>pillars</a:t>
            </a:r>
            <a:r>
              <a:rPr lang="de-DE" dirty="0" smtClean="0"/>
              <a:t>, </a:t>
            </a:r>
            <a:r>
              <a:rPr lang="de-DE" dirty="0" err="1" smtClean="0"/>
              <a:t>located</a:t>
            </a:r>
            <a:r>
              <a:rPr lang="de-DE" dirty="0" smtClean="0"/>
              <a:t> in a </a:t>
            </a:r>
            <a:r>
              <a:rPr lang="de-DE" dirty="0" err="1" smtClean="0"/>
              <a:t>specific</a:t>
            </a:r>
            <a:r>
              <a:rPr lang="de-DE" dirty="0" smtClean="0"/>
              <a:t> </a:t>
            </a:r>
            <a:r>
              <a:rPr lang="de-DE" dirty="0" err="1" smtClean="0"/>
              <a:t>manner</a:t>
            </a:r>
            <a:r>
              <a:rPr lang="de-DE" dirty="0" smtClean="0"/>
              <a:t>. The </a:t>
            </a:r>
            <a:r>
              <a:rPr lang="de-DE" dirty="0" err="1" smtClean="0"/>
              <a:t>pillars</a:t>
            </a:r>
            <a:r>
              <a:rPr lang="de-DE" dirty="0" smtClean="0"/>
              <a:t> </a:t>
            </a:r>
            <a:r>
              <a:rPr lang="de-DE" dirty="0" err="1" smtClean="0"/>
              <a:t>were</a:t>
            </a:r>
            <a:r>
              <a:rPr lang="de-DE" dirty="0" smtClean="0"/>
              <a:t> a </a:t>
            </a:r>
            <a:r>
              <a:rPr lang="de-DE" dirty="0" err="1" smtClean="0"/>
              <a:t>crucial</a:t>
            </a:r>
            <a:r>
              <a:rPr lang="de-DE" dirty="0" smtClean="0"/>
              <a:t> </a:t>
            </a:r>
            <a:r>
              <a:rPr lang="de-DE" dirty="0" err="1" smtClean="0"/>
              <a:t>structural</a:t>
            </a:r>
            <a:r>
              <a:rPr lang="de-DE" dirty="0" smtClean="0"/>
              <a:t> </a:t>
            </a:r>
            <a:r>
              <a:rPr lang="de-DE" dirty="0" err="1" smtClean="0"/>
              <a:t>feature</a:t>
            </a:r>
            <a:r>
              <a:rPr lang="de-DE" dirty="0" smtClean="0"/>
              <a:t> </a:t>
            </a:r>
            <a:r>
              <a:rPr lang="de-DE" dirty="0" err="1" smtClean="0"/>
              <a:t>of</a:t>
            </a:r>
            <a:r>
              <a:rPr lang="de-DE" dirty="0" smtClean="0"/>
              <a:t> </a:t>
            </a:r>
            <a:r>
              <a:rPr lang="de-DE" dirty="0" err="1" smtClean="0"/>
              <a:t>the</a:t>
            </a:r>
            <a:r>
              <a:rPr lang="de-DE" dirty="0" smtClean="0"/>
              <a:t> </a:t>
            </a:r>
            <a:r>
              <a:rPr lang="de-DE" dirty="0" err="1" smtClean="0"/>
              <a:t>sanctuary</a:t>
            </a:r>
            <a:r>
              <a:rPr lang="de-DE" dirty="0" smtClean="0"/>
              <a:t>. </a:t>
            </a:r>
            <a:r>
              <a:rPr lang="de-DE" dirty="0" err="1" smtClean="0"/>
              <a:t>Scientists</a:t>
            </a:r>
            <a:r>
              <a:rPr lang="de-DE" dirty="0" smtClean="0"/>
              <a:t> </a:t>
            </a:r>
            <a:r>
              <a:rPr lang="de-DE" dirty="0" err="1" smtClean="0"/>
              <a:t>have</a:t>
            </a:r>
            <a:r>
              <a:rPr lang="de-DE" dirty="0" smtClean="0"/>
              <a:t> </a:t>
            </a:r>
            <a:r>
              <a:rPr lang="de-DE" dirty="0" err="1" smtClean="0"/>
              <a:t>hypothesized</a:t>
            </a:r>
            <a:r>
              <a:rPr lang="de-DE" dirty="0" smtClean="0"/>
              <a:t> </a:t>
            </a:r>
            <a:r>
              <a:rPr lang="de-DE" dirty="0" err="1" smtClean="0"/>
              <a:t>that</a:t>
            </a:r>
            <a:r>
              <a:rPr lang="de-DE" dirty="0" smtClean="0"/>
              <a:t> </a:t>
            </a:r>
            <a:r>
              <a:rPr lang="de-DE" dirty="0" err="1" smtClean="0"/>
              <a:t>this</a:t>
            </a:r>
            <a:r>
              <a:rPr lang="de-DE" dirty="0" smtClean="0"/>
              <a:t> </a:t>
            </a:r>
            <a:r>
              <a:rPr lang="de-DE" dirty="0" err="1" smtClean="0"/>
              <a:t>is</a:t>
            </a:r>
            <a:r>
              <a:rPr lang="de-DE" dirty="0" smtClean="0"/>
              <a:t> </a:t>
            </a:r>
            <a:r>
              <a:rPr lang="de-DE" dirty="0" err="1" smtClean="0"/>
              <a:t>how</a:t>
            </a:r>
            <a:r>
              <a:rPr lang="de-DE" dirty="0" smtClean="0"/>
              <a:t> </a:t>
            </a:r>
            <a:r>
              <a:rPr lang="de-DE" dirty="0" err="1" smtClean="0"/>
              <a:t>our</a:t>
            </a:r>
            <a:r>
              <a:rPr lang="de-DE" dirty="0" smtClean="0"/>
              <a:t> </a:t>
            </a:r>
            <a:r>
              <a:rPr lang="de-DE" dirty="0" err="1" smtClean="0"/>
              <a:t>ancestors</a:t>
            </a:r>
            <a:r>
              <a:rPr lang="de-DE" dirty="0" smtClean="0"/>
              <a:t> </a:t>
            </a:r>
            <a:r>
              <a:rPr lang="de-DE" dirty="0" err="1" smtClean="0"/>
              <a:t>marked</a:t>
            </a:r>
            <a:r>
              <a:rPr lang="de-DE" dirty="0" smtClean="0"/>
              <a:t> </a:t>
            </a:r>
            <a:r>
              <a:rPr lang="de-DE" dirty="0" err="1" smtClean="0"/>
              <a:t>the</a:t>
            </a:r>
            <a:r>
              <a:rPr lang="de-DE" dirty="0" smtClean="0"/>
              <a:t> </a:t>
            </a:r>
            <a:r>
              <a:rPr lang="de-DE" dirty="0" err="1" smtClean="0"/>
              <a:t>most</a:t>
            </a:r>
            <a:r>
              <a:rPr lang="de-DE" dirty="0" smtClean="0"/>
              <a:t> </a:t>
            </a:r>
            <a:r>
              <a:rPr lang="de-DE" dirty="0" err="1" smtClean="0"/>
              <a:t>important</a:t>
            </a:r>
            <a:r>
              <a:rPr lang="de-DE" dirty="0" smtClean="0"/>
              <a:t> </a:t>
            </a:r>
            <a:r>
              <a:rPr lang="de-DE" dirty="0" err="1" smtClean="0"/>
              <a:t>astronomical</a:t>
            </a:r>
            <a:r>
              <a:rPr lang="de-DE" dirty="0" smtClean="0"/>
              <a:t> </a:t>
            </a:r>
            <a:r>
              <a:rPr lang="de-DE" dirty="0" err="1" smtClean="0"/>
              <a:t>events</a:t>
            </a:r>
            <a:r>
              <a:rPr lang="de-DE" dirty="0" smtClean="0"/>
              <a:t>. </a:t>
            </a:r>
            <a:r>
              <a:rPr lang="de-DE" dirty="0" err="1" smtClean="0"/>
              <a:t>Calculations</a:t>
            </a:r>
            <a:r>
              <a:rPr lang="de-DE" dirty="0" smtClean="0"/>
              <a:t> </a:t>
            </a:r>
            <a:r>
              <a:rPr lang="de-DE" dirty="0" err="1" smtClean="0"/>
              <a:t>conducted</a:t>
            </a:r>
            <a:r>
              <a:rPr lang="de-DE" dirty="0" smtClean="0"/>
              <a:t> </a:t>
            </a:r>
            <a:r>
              <a:rPr lang="de-DE" dirty="0" err="1" smtClean="0"/>
              <a:t>by</a:t>
            </a:r>
            <a:r>
              <a:rPr lang="de-DE" dirty="0" smtClean="0"/>
              <a:t> </a:t>
            </a:r>
            <a:r>
              <a:rPr lang="de-DE" dirty="0" err="1" smtClean="0"/>
              <a:t>scientist</a:t>
            </a:r>
            <a:r>
              <a:rPr lang="de-DE" dirty="0" smtClean="0"/>
              <a:t> V. A. </a:t>
            </a:r>
            <a:r>
              <a:rPr lang="de-DE" dirty="0" err="1" smtClean="0"/>
              <a:t>Yurevich</a:t>
            </a:r>
            <a:r>
              <a:rPr lang="de-DE" dirty="0" smtClean="0"/>
              <a:t> </a:t>
            </a:r>
            <a:r>
              <a:rPr lang="de-DE" dirty="0" err="1" smtClean="0"/>
              <a:t>confirmed</a:t>
            </a:r>
            <a:r>
              <a:rPr lang="de-DE" dirty="0" smtClean="0"/>
              <a:t> </a:t>
            </a:r>
            <a:r>
              <a:rPr lang="de-DE" dirty="0" err="1" smtClean="0"/>
              <a:t>the</a:t>
            </a:r>
            <a:r>
              <a:rPr lang="de-DE" dirty="0" smtClean="0"/>
              <a:t> </a:t>
            </a:r>
            <a:r>
              <a:rPr lang="de-DE" dirty="0" err="1" smtClean="0"/>
              <a:t>archaeologists</a:t>
            </a:r>
            <a:r>
              <a:rPr lang="de-DE" dirty="0" smtClean="0"/>
              <a:t>' </a:t>
            </a:r>
            <a:r>
              <a:rPr lang="de-DE" dirty="0" err="1" smtClean="0"/>
              <a:t>theories</a:t>
            </a:r>
            <a:r>
              <a:rPr lang="de-DE" dirty="0" smtClean="0"/>
              <a:t>. The </a:t>
            </a:r>
            <a:r>
              <a:rPr lang="de-DE" dirty="0" err="1" smtClean="0"/>
              <a:t>pillars</a:t>
            </a:r>
            <a:r>
              <a:rPr lang="de-DE" dirty="0" smtClean="0"/>
              <a:t> </a:t>
            </a:r>
            <a:r>
              <a:rPr lang="de-DE" dirty="0" err="1" smtClean="0"/>
              <a:t>were</a:t>
            </a:r>
            <a:r>
              <a:rPr lang="de-DE" dirty="0" smtClean="0"/>
              <a:t> </a:t>
            </a:r>
            <a:r>
              <a:rPr lang="de-DE" dirty="0" err="1" smtClean="0"/>
              <a:t>linked</a:t>
            </a:r>
            <a:r>
              <a:rPr lang="de-DE" dirty="0" smtClean="0"/>
              <a:t> </a:t>
            </a:r>
            <a:r>
              <a:rPr lang="de-DE" dirty="0" err="1" smtClean="0"/>
              <a:t>to</a:t>
            </a:r>
            <a:r>
              <a:rPr lang="de-DE" dirty="0" smtClean="0"/>
              <a:t> </a:t>
            </a:r>
            <a:r>
              <a:rPr lang="de-DE" dirty="0" err="1" smtClean="0"/>
              <a:t>the</a:t>
            </a:r>
            <a:r>
              <a:rPr lang="de-DE" dirty="0" smtClean="0"/>
              <a:t> </a:t>
            </a:r>
            <a:r>
              <a:rPr lang="de-DE" dirty="0" err="1" smtClean="0"/>
              <a:t>sunrises</a:t>
            </a:r>
            <a:r>
              <a:rPr lang="de-DE" dirty="0" smtClean="0"/>
              <a:t> </a:t>
            </a:r>
            <a:r>
              <a:rPr lang="de-DE" dirty="0" err="1" smtClean="0"/>
              <a:t>and</a:t>
            </a:r>
            <a:r>
              <a:rPr lang="de-DE" dirty="0" smtClean="0"/>
              <a:t> </a:t>
            </a:r>
            <a:r>
              <a:rPr lang="de-DE" dirty="0" err="1" smtClean="0"/>
              <a:t>sunsets</a:t>
            </a:r>
            <a:r>
              <a:rPr lang="de-DE" dirty="0" smtClean="0"/>
              <a:t> </a:t>
            </a:r>
            <a:r>
              <a:rPr lang="de-DE" dirty="0" err="1" smtClean="0"/>
              <a:t>of</a:t>
            </a:r>
            <a:r>
              <a:rPr lang="de-DE" dirty="0" smtClean="0"/>
              <a:t> </a:t>
            </a:r>
            <a:r>
              <a:rPr lang="de-DE" dirty="0" err="1" smtClean="0"/>
              <a:t>the</a:t>
            </a:r>
            <a:r>
              <a:rPr lang="de-DE" dirty="0" smtClean="0"/>
              <a:t> </a:t>
            </a:r>
            <a:r>
              <a:rPr lang="de-DE" dirty="0" err="1" smtClean="0"/>
              <a:t>solstices</a:t>
            </a:r>
            <a:r>
              <a:rPr lang="de-DE" dirty="0" smtClean="0"/>
              <a:t> </a:t>
            </a:r>
            <a:r>
              <a:rPr lang="de-DE" dirty="0" err="1" smtClean="0"/>
              <a:t>and</a:t>
            </a:r>
            <a:r>
              <a:rPr lang="de-DE" dirty="0" smtClean="0"/>
              <a:t> </a:t>
            </a:r>
            <a:r>
              <a:rPr lang="de-DE" dirty="0" err="1" smtClean="0"/>
              <a:t>equinoxes</a:t>
            </a:r>
            <a:r>
              <a:rPr lang="de-DE" dirty="0" smtClean="0"/>
              <a:t> (</a:t>
            </a:r>
            <a:r>
              <a:rPr lang="ru-RU" dirty="0" smtClean="0"/>
              <a:t>солнцестояния и равноденствия), </a:t>
            </a:r>
            <a:r>
              <a:rPr lang="de-DE" dirty="0" err="1" smtClean="0"/>
              <a:t>as</a:t>
            </a:r>
            <a:r>
              <a:rPr lang="de-DE" dirty="0" smtClean="0"/>
              <a:t> </a:t>
            </a:r>
            <a:r>
              <a:rPr lang="de-DE" dirty="0" err="1" smtClean="0"/>
              <a:t>well</a:t>
            </a:r>
            <a:r>
              <a:rPr lang="de-DE" dirty="0" smtClean="0"/>
              <a:t> </a:t>
            </a:r>
            <a:r>
              <a:rPr lang="de-DE" dirty="0" err="1" smtClean="0"/>
              <a:t>as</a:t>
            </a:r>
            <a:r>
              <a:rPr lang="de-DE" dirty="0" smtClean="0"/>
              <a:t> </a:t>
            </a:r>
            <a:r>
              <a:rPr lang="de-DE" dirty="0" err="1" smtClean="0"/>
              <a:t>the</a:t>
            </a:r>
            <a:r>
              <a:rPr lang="de-DE" dirty="0" smtClean="0"/>
              <a:t> </a:t>
            </a:r>
            <a:r>
              <a:rPr lang="de-DE" dirty="0" err="1" smtClean="0"/>
              <a:t>moon</a:t>
            </a:r>
            <a:r>
              <a:rPr lang="de-DE" dirty="0" smtClean="0"/>
              <a:t> </a:t>
            </a:r>
            <a:r>
              <a:rPr lang="de-DE" dirty="0" err="1" smtClean="0"/>
              <a:t>at</a:t>
            </a:r>
            <a:r>
              <a:rPr lang="de-DE" dirty="0" smtClean="0"/>
              <a:t> </a:t>
            </a:r>
            <a:r>
              <a:rPr lang="de-DE" dirty="0" err="1" smtClean="0"/>
              <a:t>its</a:t>
            </a:r>
            <a:r>
              <a:rPr lang="de-DE" dirty="0" smtClean="0"/>
              <a:t> extreme </a:t>
            </a:r>
            <a:r>
              <a:rPr lang="de-DE" dirty="0" err="1" smtClean="0"/>
              <a:t>positions</a:t>
            </a:r>
            <a:r>
              <a:rPr lang="de-DE" dirty="0" smtClean="0"/>
              <a:t>. </a:t>
            </a:r>
            <a:r>
              <a:rPr lang="de-DE" dirty="0" err="1" smtClean="0"/>
              <a:t>Some</a:t>
            </a:r>
            <a:r>
              <a:rPr lang="de-DE" dirty="0" smtClean="0"/>
              <a:t> </a:t>
            </a:r>
            <a:r>
              <a:rPr lang="de-DE" dirty="0" err="1" smtClean="0"/>
              <a:t>publications</a:t>
            </a:r>
            <a:r>
              <a:rPr lang="de-DE" dirty="0" smtClean="0"/>
              <a:t> </a:t>
            </a:r>
            <a:r>
              <a:rPr lang="de-DE" dirty="0" err="1" smtClean="0"/>
              <a:t>even</a:t>
            </a:r>
            <a:r>
              <a:rPr lang="de-DE" dirty="0" smtClean="0"/>
              <a:t> </a:t>
            </a:r>
            <a:r>
              <a:rPr lang="de-DE" dirty="0" err="1" smtClean="0"/>
              <a:t>refer</a:t>
            </a:r>
            <a:r>
              <a:rPr lang="de-DE" dirty="0" smtClean="0"/>
              <a:t> </a:t>
            </a:r>
            <a:r>
              <a:rPr lang="de-DE" dirty="0" err="1" smtClean="0"/>
              <a:t>to</a:t>
            </a:r>
            <a:r>
              <a:rPr lang="de-DE" dirty="0" smtClean="0"/>
              <a:t> </a:t>
            </a:r>
            <a:r>
              <a:rPr lang="de-DE" dirty="0" err="1" smtClean="0"/>
              <a:t>this</a:t>
            </a:r>
            <a:r>
              <a:rPr lang="de-DE" dirty="0" smtClean="0"/>
              <a:t> </a:t>
            </a:r>
            <a:r>
              <a:rPr lang="de-DE" dirty="0" err="1" smtClean="0"/>
              <a:t>site</a:t>
            </a:r>
            <a:r>
              <a:rPr lang="de-DE" dirty="0" smtClean="0"/>
              <a:t> </a:t>
            </a:r>
            <a:r>
              <a:rPr lang="de-DE" dirty="0" err="1" smtClean="0"/>
              <a:t>as</a:t>
            </a:r>
            <a:r>
              <a:rPr lang="de-DE" dirty="0" smtClean="0"/>
              <a:t> an </a:t>
            </a:r>
            <a:r>
              <a:rPr lang="de-DE" dirty="0" err="1" smtClean="0"/>
              <a:t>ancient</a:t>
            </a:r>
            <a:r>
              <a:rPr lang="de-DE" dirty="0" smtClean="0"/>
              <a:t> </a:t>
            </a:r>
            <a:r>
              <a:rPr lang="de-DE" dirty="0" err="1" smtClean="0"/>
              <a:t>observatory</a:t>
            </a:r>
            <a:r>
              <a:rPr lang="de-DE" dirty="0" smtClean="0"/>
              <a:t>. / </a:t>
            </a:r>
            <a:r>
              <a:rPr lang="ru-RU" b="1" dirty="0" smtClean="0"/>
              <a:t>Древний календарь</a:t>
            </a:r>
            <a:r>
              <a:rPr lang="ru-RU" dirty="0" smtClean="0"/>
              <a:t>. Главная загадка Савина – многочисленные ямки от столбов, стоявших определённым образом. Столбы были важнейшей конструктивной особенностью святилища. Учёные предположили, что так наши предки отметили на местности самые важные астрономические события. Расчёты, проведённые учёным В. А. Юревичем, подтвердили догадки археологов. Столбы были связаны с восходами и заходами Солнца в дни солнцестояний и дни равноденствия, а также Луны в её крайних позициях. В некоторых публикациях это место даже называют древней обсерваторией. </a:t>
            </a:r>
          </a:p>
        </p:txBody>
      </p:sp>
      <p:sp>
        <p:nvSpPr>
          <p:cNvPr id="4" name="Номер слайда 3"/>
          <p:cNvSpPr>
            <a:spLocks noGrp="1"/>
          </p:cNvSpPr>
          <p:nvPr>
            <p:ph type="sldNum" sz="quarter" idx="10"/>
          </p:nvPr>
        </p:nvSpPr>
        <p:spPr/>
        <p:txBody>
          <a:bodyPr/>
          <a:lstStyle/>
          <a:p>
            <a:fld id="{7DD6D692-58CA-4329-8ADB-DE1BAE3C7268}" type="slidenum">
              <a:rPr lang="ru-RU" smtClean="0"/>
              <a:t>9</a:t>
            </a:fld>
            <a:endParaRPr lang="ru-RU"/>
          </a:p>
        </p:txBody>
      </p:sp>
    </p:spTree>
    <p:extLst>
      <p:ext uri="{BB962C8B-B14F-4D97-AF65-F5344CB8AC3E}">
        <p14:creationId xmlns:p14="http://schemas.microsoft.com/office/powerpoint/2010/main" val="408624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total, more than 11,000 items were found during the excavations. Archaeologists recovered a variety of tools used for processing bone, wood, stone, hides, fish, and meat. Stone tools were the most numerous. </a:t>
            </a:r>
            <a:r>
              <a:rPr lang="ru-RU" dirty="0" smtClean="0"/>
              <a:t>/ Всего в ходе раскопок найдено более 11 тысяч предметов. Археологи извлекли  разнообразные орудия труда, которые использовались для обработки кости, дерева, камня, шкур, рыбы, мяса. Больше всего было орудий труда из камня. </a:t>
            </a:r>
            <a:endParaRPr lang="ru-RU" dirty="0"/>
          </a:p>
        </p:txBody>
      </p:sp>
      <p:sp>
        <p:nvSpPr>
          <p:cNvPr id="4" name="Номер слайда 3"/>
          <p:cNvSpPr>
            <a:spLocks noGrp="1"/>
          </p:cNvSpPr>
          <p:nvPr>
            <p:ph type="sldNum" sz="quarter" idx="10"/>
          </p:nvPr>
        </p:nvSpPr>
        <p:spPr/>
        <p:txBody>
          <a:bodyPr/>
          <a:lstStyle/>
          <a:p>
            <a:fld id="{7DD6D692-58CA-4329-8ADB-DE1BAE3C7268}" type="slidenum">
              <a:rPr lang="ru-RU" smtClean="0"/>
              <a:t>10</a:t>
            </a:fld>
            <a:endParaRPr lang="ru-RU"/>
          </a:p>
        </p:txBody>
      </p:sp>
    </p:spTree>
    <p:extLst>
      <p:ext uri="{BB962C8B-B14F-4D97-AF65-F5344CB8AC3E}">
        <p14:creationId xmlns:p14="http://schemas.microsoft.com/office/powerpoint/2010/main" val="398052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17" name="Нижний колонтитул 16"/>
          <p:cNvSpPr>
            <a:spLocks noGrp="1"/>
          </p:cNvSpPr>
          <p:nvPr>
            <p:ph type="ftr" sz="quarter" idx="11"/>
          </p:nvPr>
        </p:nvSpPr>
        <p:spPr/>
        <p:txBody>
          <a:bodyPr/>
          <a:lstStyle>
            <a:extLst/>
          </a:lstStyle>
          <a:p>
            <a:endParaRPr lang="ru-RU"/>
          </a:p>
        </p:txBody>
      </p:sp>
      <p:sp>
        <p:nvSpPr>
          <p:cNvPr id="29" name="Номер слайда 28"/>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22.01.2026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B4C71EC6-210F-42DE-9C53-41977AD35B3D}" type="datetimeFigureOut">
              <a:rPr lang="ru-RU" smtClean="0"/>
              <a:t>22.01.2026</a:t>
            </a:fld>
            <a:endParaRPr lang="ru-RU"/>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a:p>
        </p:txBody>
      </p:sp>
      <p:sp>
        <p:nvSpPr>
          <p:cNvPr id="7" name="Номер слайда 6"/>
          <p:cNvSpPr>
            <a:spLocks noGrp="1"/>
          </p:cNvSpPr>
          <p:nvPr>
            <p:ph type="sldNum" sz="quarter" idx="12"/>
          </p:nvPr>
        </p:nvSpPr>
        <p:spPr>
          <a:xfrm>
            <a:off x="8610600" y="55499"/>
            <a:ext cx="457200" cy="365125"/>
          </a:xfrm>
        </p:spPr>
        <p:txBody>
          <a:bodyPr/>
          <a:lstStyle>
            <a:extLst/>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4C71EC6-210F-42DE-9C53-41977AD35B3D}" type="datetimeFigureOut">
              <a:rPr lang="ru-RU" smtClean="0"/>
              <a:t>22.01.2026</a:t>
            </a:fld>
            <a:endParaRPr lang="ru-RU"/>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6.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3.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2.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4.wdp"/><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6.png"/><Relationship Id="rId4" Type="http://schemas.microsoft.com/office/2007/relationships/hdphoto" Target="../media/hdphoto16.wdp"/></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4.wdp"/><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7.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91384" y="3244334"/>
            <a:ext cx="3561231" cy="369332"/>
          </a:xfrm>
          <a:prstGeom prst="rect">
            <a:avLst/>
          </a:prstGeom>
        </p:spPr>
        <p:txBody>
          <a:bodyPr wrap="none">
            <a:spAutoFit/>
          </a:bodyPr>
          <a:lstStyle/>
          <a:p>
            <a:r>
              <a:rPr lang="en-US" dirty="0"/>
              <a:t>Savin. The city on a watery surface</a:t>
            </a:r>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39"/>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44966" y="404664"/>
            <a:ext cx="7637027" cy="1815882"/>
          </a:xfrm>
          <a:prstGeom prst="rect">
            <a:avLst/>
          </a:prstGeom>
        </p:spPr>
        <p:txBody>
          <a:bodyPr wrap="none">
            <a:spAutoFit/>
          </a:bodyPr>
          <a:lstStyle/>
          <a:p>
            <a:pPr algn="ctr"/>
            <a:r>
              <a:rPr lang="en-US" sz="7200" b="1" dirty="0" smtClean="0">
                <a:solidFill>
                  <a:schemeClr val="accent3"/>
                </a:solidFill>
                <a:latin typeface="Segoe Print" pitchFamily="2" charset="0"/>
              </a:rPr>
              <a:t>Savin </a:t>
            </a:r>
            <a:endParaRPr lang="ru-RU" sz="7200" b="1" dirty="0" smtClean="0">
              <a:solidFill>
                <a:schemeClr val="accent3"/>
              </a:solidFill>
              <a:latin typeface="Segoe Print" pitchFamily="2" charset="0"/>
            </a:endParaRPr>
          </a:p>
          <a:p>
            <a:r>
              <a:rPr lang="en-US" sz="4000" b="1" dirty="0" smtClean="0">
                <a:solidFill>
                  <a:schemeClr val="accent3"/>
                </a:solidFill>
                <a:latin typeface="Segoe Print" pitchFamily="2" charset="0"/>
              </a:rPr>
              <a:t>The </a:t>
            </a:r>
            <a:r>
              <a:rPr lang="en-US" sz="4000" b="1" dirty="0">
                <a:solidFill>
                  <a:schemeClr val="accent3"/>
                </a:solidFill>
                <a:latin typeface="Segoe Print" pitchFamily="2" charset="0"/>
              </a:rPr>
              <a:t>city on a watery surface</a:t>
            </a:r>
            <a:endParaRPr lang="ru-RU" sz="4000" b="1" dirty="0">
              <a:solidFill>
                <a:schemeClr val="accent3"/>
              </a:solidFill>
              <a:latin typeface="Segoe Print" pitchFamily="2"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778" y="2777972"/>
            <a:ext cx="3908425"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24188" y="5301208"/>
            <a:ext cx="3759362" cy="461665"/>
          </a:xfrm>
          <a:prstGeom prst="rect">
            <a:avLst/>
          </a:prstGeom>
        </p:spPr>
        <p:txBody>
          <a:bodyPr wrap="none">
            <a:spAutoFit/>
          </a:bodyPr>
          <a:lstStyle/>
          <a:p>
            <a:pPr algn="ctr"/>
            <a:r>
              <a:rPr lang="de-DE" sz="2400" b="1" dirty="0" err="1">
                <a:solidFill>
                  <a:schemeClr val="bg1"/>
                </a:solidFill>
                <a:latin typeface="Segoe Print" pitchFamily="2" charset="0"/>
              </a:rPr>
              <a:t>Sanctuary-observatory</a:t>
            </a:r>
            <a:endParaRPr lang="ru-RU" sz="2400" b="1" dirty="0">
              <a:solidFill>
                <a:schemeClr val="bg1"/>
              </a:solidFill>
              <a:latin typeface="Segoe Print" pitchFamily="2" charset="0"/>
            </a:endParaRPr>
          </a:p>
        </p:txBody>
      </p:sp>
      <p:sp>
        <p:nvSpPr>
          <p:cNvPr id="5" name="Прямоугольник 4"/>
          <p:cNvSpPr/>
          <p:nvPr/>
        </p:nvSpPr>
        <p:spPr>
          <a:xfrm>
            <a:off x="3491880" y="6315439"/>
            <a:ext cx="1880643" cy="369332"/>
          </a:xfrm>
          <a:prstGeom prst="rect">
            <a:avLst/>
          </a:prstGeom>
        </p:spPr>
        <p:txBody>
          <a:bodyPr wrap="none">
            <a:spAutoFit/>
          </a:bodyPr>
          <a:lstStyle/>
          <a:p>
            <a:r>
              <a:rPr lang="de-DE" b="1" dirty="0">
                <a:solidFill>
                  <a:schemeClr val="accent3"/>
                </a:solidFill>
                <a:latin typeface="Segoe Print" pitchFamily="2" charset="0"/>
              </a:rPr>
              <a:t>Kurgan, 2026</a:t>
            </a:r>
            <a:endParaRPr lang="ru-RU" b="1" dirty="0">
              <a:solidFill>
                <a:schemeClr val="accent3"/>
              </a:solidFill>
              <a:latin typeface="Segoe Print" pitchFamily="2" charset="0"/>
            </a:endParaRPr>
          </a:p>
        </p:txBody>
      </p:sp>
      <p:pic>
        <p:nvPicPr>
          <p:cNvPr id="11268" name="Picture 4" descr="C:\Users\host12_user1\Desktop\Ю_оранж.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1991" y="339012"/>
            <a:ext cx="773405" cy="64708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79511" y="34831"/>
            <a:ext cx="8875885" cy="369332"/>
          </a:xfrm>
          <a:prstGeom prst="rect">
            <a:avLst/>
          </a:prstGeom>
        </p:spPr>
        <p:txBody>
          <a:bodyPr wrap="square">
            <a:spAutoFit/>
          </a:bodyPr>
          <a:lstStyle/>
          <a:p>
            <a:r>
              <a:rPr lang="en-US" dirty="0">
                <a:solidFill>
                  <a:schemeClr val="accent3"/>
                </a:solidFill>
                <a:latin typeface="Segoe Print" pitchFamily="2" charset="0"/>
              </a:rPr>
              <a:t>Kurgan Regional Universal Scientific Library named after A.K. Yugov</a:t>
            </a:r>
            <a:endParaRPr lang="ru-RU" dirty="0">
              <a:solidFill>
                <a:schemeClr val="accent3"/>
              </a:solidFill>
              <a:latin typeface="Segoe Print" pitchFamily="2" charset="0"/>
            </a:endParaRPr>
          </a:p>
        </p:txBody>
      </p:sp>
    </p:spTree>
    <p:extLst>
      <p:ext uri="{BB962C8B-B14F-4D97-AF65-F5344CB8AC3E}">
        <p14:creationId xmlns:p14="http://schemas.microsoft.com/office/powerpoint/2010/main" val="64488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1253" y="-52701"/>
            <a:ext cx="5076056" cy="680891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427984" y="60547"/>
            <a:ext cx="4547373" cy="6695666"/>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660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26732" y="116632"/>
            <a:ext cx="6001452" cy="6853477"/>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8384" y="188640"/>
            <a:ext cx="7683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host12_user1\Desktop\Рабочий стол\5. Видеопроект Kurgan pages\Савин февр26\image0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2730" y="1052736"/>
            <a:ext cx="3231270" cy="35762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99690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12684"/>
            <a:ext cx="9144000" cy="6800691"/>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9658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171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ost12_user1\Desktop\Рабочий стол\5. Видеопроект Kurgan pages\Савин февр26\savin-11.jpg"/>
          <p:cNvPicPr>
            <a:picLocks noChangeAspect="1" noChangeArrowheads="1"/>
          </p:cNvPicPr>
          <p:nvPr/>
        </p:nvPicPr>
        <p:blipFill>
          <a:blip r:embed="rId3">
            <a:extLst>
              <a:ext uri="{BEBA8EAE-BF5A-486C-A8C5-ECC9F3942E4B}">
                <a14:imgProps xmlns:a14="http://schemas.microsoft.com/office/drawing/2010/main">
                  <a14:imgLayer r:embed="rId4">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5266" y="0"/>
            <a:ext cx="91810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ost12_user1\Desktop\Рабочий стол\5. Видеопроект Kurgan pages\pngtree-flying-pigeons-png-image_17280175.pn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1432184">
            <a:off x="2980281" y="124761"/>
            <a:ext cx="3209926" cy="320992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0392" y="260648"/>
            <a:ext cx="7683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276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ost12_user1\Desktop\Рабочий стол\5. Видеопроект Kurgan pages\Савин февр26\d4704d724d7b30be562035cc1ffb396eba382def.jpg"/>
          <p:cNvPicPr>
            <a:picLocks noChangeAspect="1" noChangeArrowheads="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0"/>
            <a:ext cx="9143999" cy="683266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host12_user1\Desktop\Рабочий стол\5. Видеопроект Kurgan pages\Савин февр26\солнце.jpg"/>
          <p:cNvPicPr>
            <a:picLocks noChangeAspect="1" noChangeArrowheads="1"/>
          </p:cNvPicPr>
          <p:nvPr/>
        </p:nvPicPr>
        <p:blipFill>
          <a:blip r:embed="rId5">
            <a:extLst>
              <a:ext uri="{BEBA8EAE-BF5A-486C-A8C5-ECC9F3942E4B}">
                <a14:imgProps xmlns:a14="http://schemas.microsoft.com/office/drawing/2010/main">
                  <a14:imgLayer r:embed="rId6">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5076056" y="669626"/>
            <a:ext cx="3650048" cy="38254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6626">
            <a:off x="35913" y="2297668"/>
            <a:ext cx="1435454" cy="143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52354">
            <a:off x="7092281" y="643521"/>
            <a:ext cx="86409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1929" y="188640"/>
            <a:ext cx="7683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433160"/>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ost12_user1\Desktop\Рабочий стол\5. Видеопроект Kurgan pages\Савин февр26\Savi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2" y="22154"/>
            <a:ext cx="3550861" cy="355086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195" name="Picture 3" descr="C:\Users\host12_user1\Desktop\Рабочий стол\5. Видеопроект Kurgan pages\Савин февр26\whatsappimage2023-05-24at184322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 y="2348881"/>
            <a:ext cx="5399773" cy="44841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196" name="Picture 4" descr="C:\Users\host12_user1\Desktop\Рабочий стол\5. Видеопроект Kurgan pages\Савин февр26\whatsappimage2023-05-24at184323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7980" y="2060848"/>
            <a:ext cx="5081588" cy="47721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197" name="Picture 5" descr="C:\Users\host12_user1\Desktop\Рабочий стол\5. Видеопроект Kurgan pages\Савин февр26\whatsappimage2023-05-24at1843247.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22154"/>
            <a:ext cx="4125520" cy="30340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198" name="Picture 6" descr="C:\Users\host12_user1\Desktop\Рабочий стол\5. Видеопроект Kurgan pages\Савин февр26\imag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116633"/>
            <a:ext cx="4006621" cy="312764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11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host12_user1\Desktop\Рабочий стол\5. Видеопроект Kurgan pages\Савин февр26\whatsappimage2023-05-24at1843278.jpeg"/>
          <p:cNvPicPr>
            <a:picLocks noChangeAspect="1" noChangeArrowheads="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07504" y="20429"/>
            <a:ext cx="9091291" cy="683757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219" name="Picture 3" descr="C:\Users\host12_user1\Desktop\Рабочий стол\5. Видеопроект Kurgan pages\Савин февр26\савин стены дерев.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2204864"/>
            <a:ext cx="3785683" cy="28448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220" name="Picture 4" descr="C:\Users\host12_user1\Desktop\Рабочий стол\5. Видеопроект Kurgan pages\Савин февр26\whatsappimage2023-05-24at184323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4797152"/>
            <a:ext cx="2105404" cy="1967142"/>
          </a:xfrm>
          <a:prstGeom prst="rect">
            <a:avLst/>
          </a:prstGeom>
          <a:noFill/>
          <a:effectLst>
            <a:reflection blurRad="6350" stA="50000" endA="300" endPos="55000" dir="5400000" sy="-100000" algn="bl" rotWithShape="0"/>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561097"/>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host12_user1\Desktop\Рабочий стол\5. Видеопроект Kurgan pages\Савин февр26\savin-11.jpg"/>
          <p:cNvPicPr>
            <a:picLocks noChangeAspect="1" noChangeArrowheads="1"/>
          </p:cNvPicPr>
          <p:nvPr/>
        </p:nvPicPr>
        <p:blipFill>
          <a:blip r:embed="rId3">
            <a:extLst>
              <a:ext uri="{BEBA8EAE-BF5A-486C-A8C5-ECC9F3942E4B}">
                <a14:imgProps xmlns:a14="http://schemas.microsoft.com/office/drawing/2010/main">
                  <a14:imgLayer r:embed="rId4">
                    <a14:imgEffect>
                      <a14:artisticPaintStrokes/>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host12_user1\Desktop\Рабочий стол\5. Видеопроект Kurgan pages\Савин февр26\foni-papik-pro-gpfy-p-kartinki-luchi-solntsa-na-prozrachnom-fone-1.png"/>
          <p:cNvPicPr>
            <a:picLocks noChangeAspect="1" noChangeArrowheads="1"/>
          </p:cNvPicPr>
          <p:nvPr/>
        </p:nvPicPr>
        <p:blipFill>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6512" y="0"/>
            <a:ext cx="6675437" cy="37242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187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79512" y="116632"/>
            <a:ext cx="864096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6684" y="4509120"/>
            <a:ext cx="8961040" cy="1200329"/>
          </a:xfrm>
          <a:prstGeom prst="rect">
            <a:avLst/>
          </a:prstGeom>
        </p:spPr>
        <p:txBody>
          <a:bodyPr wrap="square">
            <a:spAutoFit/>
          </a:bodyPr>
          <a:lstStyle/>
          <a:p>
            <a:r>
              <a:rPr lang="en-US" dirty="0"/>
              <a:t>Savin. The city on a watery surface</a:t>
            </a:r>
            <a:r>
              <a:rPr lang="ru-RU" dirty="0" smtClean="0"/>
              <a:t>. </a:t>
            </a:r>
            <a:r>
              <a:rPr lang="en-US" dirty="0" smtClean="0"/>
              <a:t>An </a:t>
            </a:r>
            <a:r>
              <a:rPr lang="en-US" dirty="0"/>
              <a:t>archaeological memorial in </a:t>
            </a:r>
            <a:r>
              <a:rPr lang="en-US" dirty="0" smtClean="0"/>
              <a:t>Russia</a:t>
            </a:r>
            <a:r>
              <a:rPr lang="ru-RU" dirty="0" smtClean="0"/>
              <a:t> / Савин</a:t>
            </a:r>
            <a:r>
              <a:rPr lang="ru-RU" dirty="0"/>
              <a:t>. Город на водной </a:t>
            </a:r>
            <a:r>
              <a:rPr lang="ru-RU" dirty="0" smtClean="0"/>
              <a:t>глади</a:t>
            </a:r>
            <a:r>
              <a:rPr lang="ru-RU" dirty="0"/>
              <a:t>. Археологический памятник </a:t>
            </a:r>
            <a:r>
              <a:rPr lang="ru-RU" dirty="0" smtClean="0"/>
              <a:t>России</a:t>
            </a:r>
            <a:r>
              <a:rPr lang="ru-RU" dirty="0" smtClean="0"/>
              <a:t>. / </a:t>
            </a:r>
            <a:r>
              <a:rPr lang="ru-RU" dirty="0"/>
              <a:t>КОУНБ им. А. К. Югова, зал литературы на иностранных языках, составитель С. В. Кондратьева - </a:t>
            </a:r>
            <a:r>
              <a:rPr lang="ru-RU" dirty="0" smtClean="0"/>
              <a:t>2026.  </a:t>
            </a:r>
            <a:r>
              <a:rPr lang="ru-RU" dirty="0"/>
              <a:t>- </a:t>
            </a:r>
            <a:r>
              <a:rPr lang="ru-RU" dirty="0" smtClean="0"/>
              <a:t>19 </a:t>
            </a:r>
            <a:r>
              <a:rPr lang="ru-RU" dirty="0"/>
              <a:t>сл. </a:t>
            </a:r>
            <a:r>
              <a:rPr lang="ru-RU" dirty="0" smtClean="0"/>
              <a:t>– В рамках краеведческого онлайн проекта </a:t>
            </a:r>
            <a:r>
              <a:rPr lang="en-US" dirty="0" smtClean="0"/>
              <a:t>Kurgan Pages / </a:t>
            </a:r>
            <a:r>
              <a:rPr lang="ru-RU" dirty="0" smtClean="0"/>
              <a:t>Курганские страницы.</a:t>
            </a:r>
            <a:endParaRPr lang="ru-RU" dirty="0"/>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67" y="5877272"/>
            <a:ext cx="87852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880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host12_user1\Desktop\Рабочий стол\5. Видеопроект Kurgan pages\Савин февр26\savin1.jpg"/>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44124" y="0"/>
            <a:ext cx="9188123" cy="6941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ost12_user1\Desktop\Рабочий стол\5. Видеопроект Kurgan pages\Савин февр26\солнце.jpg"/>
          <p:cNvPicPr>
            <a:picLocks noChangeAspect="1" noChangeArrowheads="1"/>
          </p:cNvPicPr>
          <p:nvPr/>
        </p:nvPicPr>
        <p:blipFill>
          <a:blip r:embed="rId5">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0" y="2406181"/>
            <a:ext cx="3907806" cy="4095632"/>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3583" y="86464"/>
            <a:ext cx="9036496" cy="338554"/>
          </a:xfrm>
          <a:prstGeom prst="rect">
            <a:avLst/>
          </a:prstGeom>
        </p:spPr>
        <p:txBody>
          <a:bodyPr wrap="square">
            <a:spAutoFit/>
          </a:bodyPr>
          <a:lstStyle/>
          <a:p>
            <a:r>
              <a:rPr lang="ru-RU" sz="1600" dirty="0">
                <a:solidFill>
                  <a:schemeClr val="accent3"/>
                </a:solidFill>
                <a:latin typeface="Segoe Print" pitchFamily="2" charset="0"/>
                <a:cs typeface="Segoe UI" pitchFamily="34" charset="0"/>
              </a:rPr>
              <a:t>Курганская Областная Универсальная Научная библиотека им. А. К. Югова</a:t>
            </a:r>
          </a:p>
        </p:txBody>
      </p:sp>
      <p:sp>
        <p:nvSpPr>
          <p:cNvPr id="12" name="TextBox 11"/>
          <p:cNvSpPr txBox="1"/>
          <p:nvPr/>
        </p:nvSpPr>
        <p:spPr>
          <a:xfrm>
            <a:off x="43583" y="827991"/>
            <a:ext cx="9036496" cy="1938992"/>
          </a:xfrm>
          <a:prstGeom prst="rect">
            <a:avLst/>
          </a:prstGeom>
          <a:noFill/>
          <a:effectLst>
            <a:outerShdw blurRad="76200" dist="12700" dir="8100000" sy="-23000" kx="800400" algn="br" rotWithShape="0">
              <a:prstClr val="black">
                <a:alpha val="20000"/>
              </a:prstClr>
            </a:outerShdw>
          </a:effectLst>
        </p:spPr>
        <p:txBody>
          <a:bodyPr wrap="square" rtlCol="0">
            <a:spAutoFit/>
          </a:bodyPr>
          <a:lstStyle/>
          <a:p>
            <a:r>
              <a:rPr lang="ru-RU" sz="5400" b="1" dirty="0" smtClean="0">
                <a:solidFill>
                  <a:schemeClr val="accent3"/>
                </a:solidFill>
                <a:latin typeface="Segoe Script" pitchFamily="66" charset="0"/>
              </a:rPr>
              <a:t>Город на водной глади</a:t>
            </a:r>
            <a:r>
              <a:rPr lang="ru-RU" sz="6000" b="1" dirty="0" smtClean="0">
                <a:solidFill>
                  <a:schemeClr val="accent3"/>
                </a:solidFill>
                <a:latin typeface="Segoe Script" pitchFamily="66" charset="0"/>
              </a:rPr>
              <a:t>. 			Савин</a:t>
            </a:r>
            <a:endParaRPr lang="ru-RU" sz="6000" b="1" dirty="0">
              <a:solidFill>
                <a:schemeClr val="accent3"/>
              </a:solidFill>
              <a:latin typeface="Segoe Script" pitchFamily="66" charset="0"/>
            </a:endParaRPr>
          </a:p>
        </p:txBody>
      </p:sp>
      <p:sp>
        <p:nvSpPr>
          <p:cNvPr id="14" name="TextBox 13"/>
          <p:cNvSpPr txBox="1"/>
          <p:nvPr/>
        </p:nvSpPr>
        <p:spPr>
          <a:xfrm>
            <a:off x="3267593" y="6421978"/>
            <a:ext cx="2808312" cy="369332"/>
          </a:xfrm>
          <a:prstGeom prst="rect">
            <a:avLst/>
          </a:prstGeom>
          <a:noFill/>
        </p:spPr>
        <p:txBody>
          <a:bodyPr wrap="square" rtlCol="0">
            <a:spAutoFit/>
          </a:bodyPr>
          <a:lstStyle/>
          <a:p>
            <a:pPr algn="ctr"/>
            <a:r>
              <a:rPr lang="ru-RU" b="1" dirty="0" smtClean="0">
                <a:solidFill>
                  <a:schemeClr val="accent3"/>
                </a:solidFill>
                <a:latin typeface="Segoe UI" pitchFamily="34" charset="0"/>
                <a:cs typeface="Segoe UI" pitchFamily="34" charset="0"/>
              </a:rPr>
              <a:t>Курган, 2026</a:t>
            </a:r>
            <a:endParaRPr lang="ru-RU" b="1" dirty="0">
              <a:solidFill>
                <a:schemeClr val="accent3"/>
              </a:solidFill>
              <a:latin typeface="Segoe UI" pitchFamily="34" charset="0"/>
              <a:cs typeface="Segoe UI" pitchFamily="34" charset="0"/>
            </a:endParaRPr>
          </a:p>
        </p:txBody>
      </p:sp>
      <p:sp>
        <p:nvSpPr>
          <p:cNvPr id="3" name="Прямоугольник 2"/>
          <p:cNvSpPr/>
          <p:nvPr/>
        </p:nvSpPr>
        <p:spPr>
          <a:xfrm>
            <a:off x="2605030" y="5445224"/>
            <a:ext cx="6538970" cy="584775"/>
          </a:xfrm>
          <a:prstGeom prst="rect">
            <a:avLst/>
          </a:prstGeom>
        </p:spPr>
        <p:txBody>
          <a:bodyPr wrap="none">
            <a:spAutoFit/>
          </a:bodyPr>
          <a:lstStyle/>
          <a:p>
            <a:r>
              <a:rPr lang="ru-RU" sz="3200" b="1" dirty="0">
                <a:solidFill>
                  <a:schemeClr val="accent3"/>
                </a:solidFill>
                <a:latin typeface="Segoe Script" pitchFamily="66" charset="0"/>
              </a:rPr>
              <a:t>Святилище-обсерватория</a:t>
            </a:r>
            <a:r>
              <a:rPr lang="ru-RU" sz="3200" b="1" dirty="0">
                <a:solidFill>
                  <a:schemeClr val="accent2">
                    <a:lumMod val="60000"/>
                    <a:lumOff val="40000"/>
                  </a:schemeClr>
                </a:solidFill>
                <a:latin typeface="Segoe Script" pitchFamily="66" charset="0"/>
              </a:rPr>
              <a:t> </a:t>
            </a:r>
          </a:p>
        </p:txBody>
      </p:sp>
    </p:spTree>
    <p:extLst>
      <p:ext uri="{BB962C8B-B14F-4D97-AF65-F5344CB8AC3E}">
        <p14:creationId xmlns:p14="http://schemas.microsoft.com/office/powerpoint/2010/main" val="28018560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0" y="-243407"/>
            <a:ext cx="9144000"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одзаголовок 2"/>
          <p:cNvSpPr>
            <a:spLocks noGrp="1"/>
          </p:cNvSpPr>
          <p:nvPr>
            <p:ph type="subTitle" idx="1"/>
          </p:nvPr>
        </p:nvSpPr>
        <p:spPr>
          <a:xfrm>
            <a:off x="872530" y="5949280"/>
            <a:ext cx="7519769" cy="720080"/>
          </a:xfrm>
        </p:spPr>
        <p:txBody>
          <a:bodyPr/>
          <a:lstStyle/>
          <a:p>
            <a:r>
              <a:rPr lang="en-US" sz="3200" b="1" dirty="0" smtClean="0">
                <a:solidFill>
                  <a:schemeClr val="bg1"/>
                </a:solidFill>
                <a:latin typeface="Segoe Print" pitchFamily="2" charset="0"/>
              </a:rPr>
              <a:t>Savin</a:t>
            </a:r>
            <a:r>
              <a:rPr lang="ru-RU" sz="3200" b="1" dirty="0" smtClean="0">
                <a:solidFill>
                  <a:schemeClr val="bg1"/>
                </a:solidFill>
                <a:latin typeface="Segoe Print" pitchFamily="2" charset="0"/>
              </a:rPr>
              <a:t>.</a:t>
            </a:r>
            <a:r>
              <a:rPr lang="en-US" sz="3200" b="1" dirty="0" smtClean="0">
                <a:solidFill>
                  <a:schemeClr val="bg1"/>
                </a:solidFill>
                <a:latin typeface="Segoe Print" pitchFamily="2" charset="0"/>
              </a:rPr>
              <a:t> Older </a:t>
            </a:r>
            <a:r>
              <a:rPr lang="en-US" sz="3200" b="1" dirty="0">
                <a:solidFill>
                  <a:schemeClr val="bg1"/>
                </a:solidFill>
                <a:latin typeface="Segoe Print" pitchFamily="2" charset="0"/>
              </a:rPr>
              <a:t>than Stonehenge </a:t>
            </a:r>
            <a:endParaRPr lang="ru-RU" sz="3200" b="1" dirty="0">
              <a:solidFill>
                <a:schemeClr val="bg1"/>
              </a:solidFill>
              <a:latin typeface="Segoe Print" pitchFamily="2" charset="0"/>
            </a:endParaRPr>
          </a:p>
        </p:txBody>
      </p:sp>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851920" y="2167290"/>
            <a:ext cx="527266" cy="125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7536" y="1412776"/>
            <a:ext cx="889758" cy="212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848" y="931741"/>
            <a:ext cx="1101211" cy="262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08739" y="2954819"/>
            <a:ext cx="1895309" cy="47338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3686" y="3186405"/>
            <a:ext cx="1585414" cy="29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2400" y="0"/>
            <a:ext cx="7683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133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026" name="Picture 2" descr="C:\Users\host12_user1\Desktop\Рабочий стол\5. Видеопроект Kurgan pages\Савин февр26\солнце.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08504" cy="67694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host12_user1\Desktop\Рабочий стол\5. Видеопроект Kurgan pages\Савин февр26\savin-13 — копия.jpg"/>
          <p:cNvPicPr>
            <a:picLocks noChangeAspect="1" noChangeArrowheads="1"/>
          </p:cNvPicPr>
          <p:nvPr/>
        </p:nvPicPr>
        <p:blipFill>
          <a:blip r:embed="rId4">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4788024" y="962522"/>
            <a:ext cx="2444401" cy="582720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27" name="Picture 3" descr="C:\Users\host12_user1\Desktop\Рабочий стол\5. Видеопроект Kurgan pages\Без названия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97796">
            <a:off x="2715679" y="592145"/>
            <a:ext cx="1653011" cy="165301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4375" y="44624"/>
            <a:ext cx="2444750" cy="582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6093296"/>
            <a:ext cx="5777544" cy="584775"/>
          </a:xfrm>
          <a:prstGeom prst="rect">
            <a:avLst/>
          </a:prstGeom>
        </p:spPr>
        <p:txBody>
          <a:bodyPr wrap="none">
            <a:spAutoFit/>
          </a:bodyPr>
          <a:lstStyle/>
          <a:p>
            <a:r>
              <a:rPr lang="en-US" sz="3200" dirty="0">
                <a:latin typeface="Segoe Print" pitchFamily="2" charset="0"/>
                <a:cs typeface="Segoe UI" pitchFamily="34" charset="0"/>
              </a:rPr>
              <a:t>Savin. </a:t>
            </a:r>
            <a:r>
              <a:rPr lang="en-US" sz="3200" dirty="0" smtClean="0">
                <a:latin typeface="Segoe Print" pitchFamily="2" charset="0"/>
                <a:cs typeface="Segoe UI" pitchFamily="34" charset="0"/>
              </a:rPr>
              <a:t>An</a:t>
            </a:r>
            <a:r>
              <a:rPr lang="ru-RU" sz="3200" dirty="0" smtClean="0">
                <a:latin typeface="Segoe Print" pitchFamily="2" charset="0"/>
                <a:cs typeface="Segoe UI" pitchFamily="34" charset="0"/>
              </a:rPr>
              <a:t> </a:t>
            </a:r>
            <a:r>
              <a:rPr lang="de-DE" sz="3200" dirty="0" err="1" smtClean="0">
                <a:latin typeface="Segoe Print" pitchFamily="2" charset="0"/>
                <a:cs typeface="Segoe UI" pitchFamily="34" charset="0"/>
              </a:rPr>
              <a:t>ancient</a:t>
            </a:r>
            <a:r>
              <a:rPr lang="de-DE" sz="3200" dirty="0" smtClean="0">
                <a:latin typeface="Segoe Print" pitchFamily="2" charset="0"/>
                <a:cs typeface="Segoe UI" pitchFamily="34" charset="0"/>
              </a:rPr>
              <a:t> </a:t>
            </a:r>
            <a:r>
              <a:rPr lang="de-DE" sz="3200" dirty="0" err="1">
                <a:latin typeface="Segoe Print" pitchFamily="2" charset="0"/>
                <a:cs typeface="Segoe UI" pitchFamily="34" charset="0"/>
              </a:rPr>
              <a:t>calendar</a:t>
            </a:r>
            <a:endParaRPr lang="ru-RU" sz="3200" dirty="0">
              <a:latin typeface="Segoe Print" pitchFamily="2" charset="0"/>
              <a:cs typeface="Segoe UI" pitchFamily="34" charset="0"/>
            </a:endParaRPr>
          </a:p>
        </p:txBody>
      </p:sp>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3745" y="188640"/>
            <a:ext cx="7683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08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0" y="218652"/>
            <a:ext cx="2855067" cy="680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113" y="2348880"/>
            <a:ext cx="1861387" cy="44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host12_user1\Desktop\Рабочий стол\5. Видеопроект Kurgan pages\Савин февр26\17490589319021.jpg"/>
          <p:cNvPicPr>
            <a:picLocks noChangeAspect="1" noChangeArrowheads="1"/>
          </p:cNvPicPr>
          <p:nvPr/>
        </p:nvPicPr>
        <p:blipFill>
          <a:blip r:embed="rId6">
            <a:extLst>
              <a:ext uri="{BEBA8EAE-BF5A-486C-A8C5-ECC9F3942E4B}">
                <a14:imgProps xmlns:a14="http://schemas.microsoft.com/office/drawing/2010/main">
                  <a14:imgLayer r:embed="rId7">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5259" y="5749832"/>
            <a:ext cx="9108504" cy="105273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5445224"/>
            <a:ext cx="566093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51720" y="245333"/>
            <a:ext cx="7069564" cy="523220"/>
          </a:xfrm>
          <a:prstGeom prst="rect">
            <a:avLst/>
          </a:prstGeom>
        </p:spPr>
        <p:txBody>
          <a:bodyPr wrap="none">
            <a:spAutoFit/>
          </a:bodyPr>
          <a:lstStyle/>
          <a:p>
            <a:r>
              <a:rPr lang="en-US" sz="2800" dirty="0">
                <a:latin typeface="Segoe Print" pitchFamily="2" charset="0"/>
              </a:rPr>
              <a:t>2 meters above the Tobol </a:t>
            </a:r>
            <a:r>
              <a:rPr lang="en-US" sz="2800" dirty="0" smtClean="0">
                <a:latin typeface="Segoe Print" pitchFamily="2" charset="0"/>
              </a:rPr>
              <a:t>River</a:t>
            </a:r>
            <a:r>
              <a:rPr lang="ru-RU" sz="2800" dirty="0" smtClean="0">
                <a:latin typeface="Segoe Print" pitchFamily="2" charset="0"/>
              </a:rPr>
              <a:t> </a:t>
            </a:r>
            <a:r>
              <a:rPr lang="en-US" sz="2800" dirty="0" smtClean="0">
                <a:latin typeface="Segoe Print" pitchFamily="2" charset="0"/>
              </a:rPr>
              <a:t>level</a:t>
            </a:r>
            <a:r>
              <a:rPr lang="ru-RU" sz="2800" dirty="0" smtClean="0">
                <a:latin typeface="Segoe Print" pitchFamily="2" charset="0"/>
              </a:rPr>
              <a:t> </a:t>
            </a:r>
            <a:endParaRPr lang="ru-RU" sz="2800" dirty="0">
              <a:latin typeface="Segoe Print" pitchFamily="2" charset="0"/>
            </a:endParaRPr>
          </a:p>
        </p:txBody>
      </p:sp>
    </p:spTree>
    <p:extLst>
      <p:ext uri="{BB962C8B-B14F-4D97-AF65-F5344CB8AC3E}">
        <p14:creationId xmlns:p14="http://schemas.microsoft.com/office/powerpoint/2010/main" val="418691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14"/>
            <a:ext cx="9144000" cy="687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79712" y="188640"/>
            <a:ext cx="6495689" cy="584775"/>
          </a:xfrm>
          <a:prstGeom prst="rect">
            <a:avLst/>
          </a:prstGeom>
        </p:spPr>
        <p:txBody>
          <a:bodyPr wrap="none">
            <a:spAutoFit/>
          </a:bodyPr>
          <a:lstStyle/>
          <a:p>
            <a:r>
              <a:rPr lang="en-US" sz="3200" b="1" dirty="0" smtClean="0">
                <a:solidFill>
                  <a:schemeClr val="bg1"/>
                </a:solidFill>
                <a:latin typeface="Segoe Print" pitchFamily="2" charset="0"/>
                <a:cs typeface="Segoe UI" pitchFamily="34" charset="0"/>
              </a:rPr>
              <a:t>Savin</a:t>
            </a:r>
            <a:r>
              <a:rPr lang="ru-RU" sz="3200" b="1" dirty="0" smtClean="0">
                <a:solidFill>
                  <a:schemeClr val="bg1"/>
                </a:solidFill>
                <a:latin typeface="Segoe Print" pitchFamily="2" charset="0"/>
                <a:cs typeface="Segoe UI" pitchFamily="34" charset="0"/>
              </a:rPr>
              <a:t> - </a:t>
            </a:r>
            <a:r>
              <a:rPr lang="en-US" sz="3200" b="1" dirty="0" smtClean="0">
                <a:solidFill>
                  <a:schemeClr val="bg1"/>
                </a:solidFill>
                <a:latin typeface="Segoe Print" pitchFamily="2" charset="0"/>
                <a:cs typeface="Segoe UI" pitchFamily="34" charset="0"/>
              </a:rPr>
              <a:t>from </a:t>
            </a:r>
            <a:r>
              <a:rPr lang="en-US" sz="3200" b="1" dirty="0">
                <a:solidFill>
                  <a:schemeClr val="bg1"/>
                </a:solidFill>
                <a:latin typeface="Segoe Print" pitchFamily="2" charset="0"/>
                <a:cs typeface="Segoe UI" pitchFamily="34" charset="0"/>
              </a:rPr>
              <a:t>a bird's eye view</a:t>
            </a:r>
            <a:endParaRPr lang="ru-RU" sz="3200" b="1" dirty="0">
              <a:solidFill>
                <a:schemeClr val="bg1"/>
              </a:solidFill>
              <a:latin typeface="Segoe Print" pitchFamily="2" charset="0"/>
              <a:cs typeface="Segoe UI" pitchFamily="34" charset="0"/>
            </a:endParaRPr>
          </a:p>
        </p:txBody>
      </p:sp>
    </p:spTree>
    <p:extLst>
      <p:ext uri="{BB962C8B-B14F-4D97-AF65-F5344CB8AC3E}">
        <p14:creationId xmlns:p14="http://schemas.microsoft.com/office/powerpoint/2010/main" val="1753600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st12_user1\Desktop\Рабочий стол\5. Видеопроект Kurgan pages\Савин февр26\whatsappimage2025-08-09at213952.jpeg"/>
          <p:cNvPicPr>
            <a:picLocks noChangeAspect="1" noChangeArrowheads="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36" y="5798085"/>
            <a:ext cx="9151536" cy="1077218"/>
          </a:xfrm>
          <a:prstGeom prst="rect">
            <a:avLst/>
          </a:prstGeom>
        </p:spPr>
        <p:txBody>
          <a:bodyPr wrap="square">
            <a:spAutoFit/>
          </a:bodyPr>
          <a:lstStyle/>
          <a:p>
            <a:pPr algn="ctr"/>
            <a:r>
              <a:rPr lang="en-US" sz="3200" dirty="0">
                <a:solidFill>
                  <a:schemeClr val="bg1"/>
                </a:solidFill>
                <a:latin typeface="Segoe Print" pitchFamily="2" charset="0"/>
                <a:cs typeface="Segoe UI" pitchFamily="34" charset="0"/>
              </a:rPr>
              <a:t>The structure's plan resembles the number </a:t>
            </a:r>
            <a:r>
              <a:rPr lang="en-US" sz="3200" dirty="0" smtClean="0">
                <a:solidFill>
                  <a:schemeClr val="bg1"/>
                </a:solidFill>
                <a:latin typeface="Segoe Print" pitchFamily="2" charset="0"/>
                <a:cs typeface="Segoe UI" pitchFamily="34" charset="0"/>
              </a:rPr>
              <a:t>8</a:t>
            </a:r>
            <a:endParaRPr lang="ru-RU" sz="3200" dirty="0">
              <a:solidFill>
                <a:schemeClr val="bg1"/>
              </a:solidFill>
              <a:latin typeface="Segoe Print" pitchFamily="2" charset="0"/>
              <a:cs typeface="Segoe UI" pitchFamily="34" charset="0"/>
            </a:endParaRPr>
          </a:p>
        </p:txBody>
      </p:sp>
    </p:spTree>
    <p:extLst>
      <p:ext uri="{BB962C8B-B14F-4D97-AF65-F5344CB8AC3E}">
        <p14:creationId xmlns:p14="http://schemas.microsoft.com/office/powerpoint/2010/main" val="240246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clrChange>
              <a:clrFrom>
                <a:srgbClr val="100800"/>
              </a:clrFrom>
              <a:clrTo>
                <a:srgbClr val="100800">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1334" y="-3047"/>
            <a:ext cx="9175333" cy="68610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260647"/>
            <a:ext cx="7673896" cy="584775"/>
          </a:xfrm>
          <a:prstGeom prst="rect">
            <a:avLst/>
          </a:prstGeom>
        </p:spPr>
        <p:txBody>
          <a:bodyPr wrap="none">
            <a:spAutoFit/>
          </a:bodyPr>
          <a:lstStyle/>
          <a:p>
            <a:r>
              <a:rPr lang="de-DE" sz="3200" b="1" dirty="0" err="1" smtClean="0">
                <a:solidFill>
                  <a:schemeClr val="bg1"/>
                </a:solidFill>
                <a:latin typeface="Segoe Print" pitchFamily="2" charset="0"/>
                <a:cs typeface="Segoe UI" pitchFamily="34" charset="0"/>
              </a:rPr>
              <a:t>Graphic</a:t>
            </a:r>
            <a:r>
              <a:rPr lang="de-DE" sz="3200" b="1" dirty="0" smtClean="0">
                <a:solidFill>
                  <a:schemeClr val="bg1"/>
                </a:solidFill>
                <a:latin typeface="Segoe Print" pitchFamily="2" charset="0"/>
                <a:cs typeface="Segoe UI" pitchFamily="34" charset="0"/>
              </a:rPr>
              <a:t> </a:t>
            </a:r>
            <a:r>
              <a:rPr lang="de-DE" sz="3200" b="1" dirty="0" err="1">
                <a:solidFill>
                  <a:schemeClr val="bg1"/>
                </a:solidFill>
                <a:latin typeface="Segoe Print" pitchFamily="2" charset="0"/>
                <a:cs typeface="Segoe UI" pitchFamily="34" charset="0"/>
              </a:rPr>
              <a:t>reconstruction</a:t>
            </a:r>
            <a:r>
              <a:rPr lang="de-DE" sz="3200" b="1" dirty="0">
                <a:solidFill>
                  <a:schemeClr val="bg1"/>
                </a:solidFill>
                <a:latin typeface="Segoe Print" pitchFamily="2" charset="0"/>
                <a:cs typeface="Segoe UI" pitchFamily="34" charset="0"/>
              </a:rPr>
              <a:t> </a:t>
            </a:r>
            <a:r>
              <a:rPr lang="de-DE" sz="3200" b="1" dirty="0" err="1">
                <a:solidFill>
                  <a:schemeClr val="bg1"/>
                </a:solidFill>
                <a:latin typeface="Segoe Print" pitchFamily="2" charset="0"/>
                <a:cs typeface="Segoe UI" pitchFamily="34" charset="0"/>
              </a:rPr>
              <a:t>of</a:t>
            </a:r>
            <a:r>
              <a:rPr lang="de-DE" sz="3200" b="1" dirty="0">
                <a:solidFill>
                  <a:schemeClr val="bg1"/>
                </a:solidFill>
                <a:latin typeface="Segoe Print" pitchFamily="2" charset="0"/>
                <a:cs typeface="Segoe UI" pitchFamily="34" charset="0"/>
              </a:rPr>
              <a:t> "Savin-1"</a:t>
            </a:r>
            <a:endParaRPr lang="ru-RU" sz="3200" b="1" dirty="0">
              <a:solidFill>
                <a:schemeClr val="bg1"/>
              </a:solidFill>
              <a:latin typeface="Segoe Print" pitchFamily="2" charset="0"/>
              <a:cs typeface="Segoe UI" pitchFamily="34" charset="0"/>
            </a:endParaRPr>
          </a:p>
        </p:txBody>
      </p:sp>
    </p:spTree>
    <p:extLst>
      <p:ext uri="{BB962C8B-B14F-4D97-AF65-F5344CB8AC3E}">
        <p14:creationId xmlns:p14="http://schemas.microsoft.com/office/powerpoint/2010/main" val="214623176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532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етро">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626</TotalTime>
  <Words>2099</Words>
  <Application>Microsoft Office PowerPoint</Application>
  <PresentationFormat>Экран (4:3)</PresentationFormat>
  <Paragraphs>55</Paragraphs>
  <Slides>19</Slides>
  <Notes>17</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Метро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Савин</dc:title>
  <dc:creator>Сотрудник</dc:creator>
  <cp:lastModifiedBy>Сотрудник</cp:lastModifiedBy>
  <cp:revision>43</cp:revision>
  <dcterms:created xsi:type="dcterms:W3CDTF">2025-12-18T09:23:59Z</dcterms:created>
  <dcterms:modified xsi:type="dcterms:W3CDTF">2026-01-22T08:23:25Z</dcterms:modified>
</cp:coreProperties>
</file>