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43"/>
  </p:notesMasterIdLst>
  <p:handoutMasterIdLst>
    <p:handoutMasterId r:id="rId44"/>
  </p:handoutMasterIdLst>
  <p:sldIdLst>
    <p:sldId id="256" r:id="rId2"/>
    <p:sldId id="257" r:id="rId3"/>
    <p:sldId id="260" r:id="rId4"/>
    <p:sldId id="273" r:id="rId5"/>
    <p:sldId id="264" r:id="rId6"/>
    <p:sldId id="259" r:id="rId7"/>
    <p:sldId id="308" r:id="rId8"/>
    <p:sldId id="301" r:id="rId9"/>
    <p:sldId id="262" r:id="rId10"/>
    <p:sldId id="272" r:id="rId11"/>
    <p:sldId id="266" r:id="rId12"/>
    <p:sldId id="261" r:id="rId13"/>
    <p:sldId id="297" r:id="rId14"/>
    <p:sldId id="263" r:id="rId15"/>
    <p:sldId id="300" r:id="rId16"/>
    <p:sldId id="268" r:id="rId17"/>
    <p:sldId id="270" r:id="rId18"/>
    <p:sldId id="271" r:id="rId19"/>
    <p:sldId id="293" r:id="rId20"/>
    <p:sldId id="292" r:id="rId21"/>
    <p:sldId id="294" r:id="rId22"/>
    <p:sldId id="295" r:id="rId23"/>
    <p:sldId id="296" r:id="rId24"/>
    <p:sldId id="303" r:id="rId25"/>
    <p:sldId id="305" r:id="rId26"/>
    <p:sldId id="274" r:id="rId27"/>
    <p:sldId id="309" r:id="rId28"/>
    <p:sldId id="275" r:id="rId29"/>
    <p:sldId id="276" r:id="rId30"/>
    <p:sldId id="298" r:id="rId31"/>
    <p:sldId id="299" r:id="rId32"/>
    <p:sldId id="281" r:id="rId33"/>
    <p:sldId id="277" r:id="rId34"/>
    <p:sldId id="278" r:id="rId35"/>
    <p:sldId id="286" r:id="rId36"/>
    <p:sldId id="287" r:id="rId37"/>
    <p:sldId id="279" r:id="rId38"/>
    <p:sldId id="306" r:id="rId39"/>
    <p:sldId id="280" r:id="rId40"/>
    <p:sldId id="282" r:id="rId41"/>
    <p:sldId id="288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C846D81-53CD-4F67-A2CA-DDB78C3E7187}">
          <p14:sldIdLst>
            <p14:sldId id="256"/>
            <p14:sldId id="257"/>
            <p14:sldId id="260"/>
            <p14:sldId id="273"/>
            <p14:sldId id="264"/>
            <p14:sldId id="259"/>
            <p14:sldId id="308"/>
            <p14:sldId id="301"/>
            <p14:sldId id="262"/>
            <p14:sldId id="272"/>
            <p14:sldId id="266"/>
            <p14:sldId id="261"/>
            <p14:sldId id="297"/>
            <p14:sldId id="263"/>
            <p14:sldId id="300"/>
            <p14:sldId id="268"/>
            <p14:sldId id="270"/>
            <p14:sldId id="271"/>
            <p14:sldId id="293"/>
            <p14:sldId id="292"/>
            <p14:sldId id="294"/>
            <p14:sldId id="295"/>
            <p14:sldId id="296"/>
            <p14:sldId id="303"/>
            <p14:sldId id="305"/>
            <p14:sldId id="274"/>
            <p14:sldId id="309"/>
            <p14:sldId id="275"/>
            <p14:sldId id="276"/>
            <p14:sldId id="298"/>
            <p14:sldId id="299"/>
            <p14:sldId id="281"/>
            <p14:sldId id="277"/>
            <p14:sldId id="278"/>
            <p14:sldId id="286"/>
            <p14:sldId id="287"/>
            <p14:sldId id="279"/>
            <p14:sldId id="306"/>
            <p14:sldId id="280"/>
            <p14:sldId id="282"/>
            <p14:sldId id="288"/>
          </p14:sldIdLst>
        </p14:section>
        <p14:section name="Раздел без заголовка" id="{7EF49562-424C-4C72-A569-E64F6212504D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8462" autoAdjust="0"/>
  </p:normalViewPr>
  <p:slideViewPr>
    <p:cSldViewPr snapToGrid="0">
      <p:cViewPr>
        <p:scale>
          <a:sx n="50" d="100"/>
          <a:sy n="50" d="100"/>
        </p:scale>
        <p:origin x="-1392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-261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72DE1-DEB1-48C0-A262-75BE7F5D42B5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CA2EA-7722-4233-8CFD-3147F9CAC7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979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D5BD5-0B41-48C1-8217-F20F5BE2C305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D19AC-7E98-4CCD-AFF8-975B713AAD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989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 dirty="0" smtClean="0"/>
              <a:t>Прошло 80 лет со дня Великой Победы. </a:t>
            </a:r>
            <a:r>
              <a:rPr lang="ru-RU" dirty="0" smtClean="0"/>
              <a:t>Библиотеки ежегодно к этому празднику проводят памятные мероприятия, посвященные подвигу нашего народа в Великой Отечественной войне. А к юбилейным датам Победы</a:t>
            </a:r>
            <a:r>
              <a:rPr lang="ru-RU" baseline="0" dirty="0" smtClean="0"/>
              <a:t> </a:t>
            </a:r>
            <a:r>
              <a:rPr lang="ru-RU" dirty="0" smtClean="0"/>
              <a:t>осуществляются более значимые проекты.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D19AC-7E98-4CCD-AFF8-975B713AADC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668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видео-материал «Живу и помню» </a:t>
            </a:r>
            <a:r>
              <a:rPr lang="en-US" dirty="0" smtClean="0"/>
              <a:t> </a:t>
            </a:r>
            <a:r>
              <a:rPr lang="ru-RU" dirty="0" smtClean="0"/>
              <a:t>представила библиотекарь </a:t>
            </a:r>
            <a:r>
              <a:rPr lang="ru-RU" dirty="0" err="1" smtClean="0"/>
              <a:t>Чердынцевской</a:t>
            </a:r>
            <a:r>
              <a:rPr lang="ru-RU" dirty="0" smtClean="0"/>
              <a:t> сельской библиотеки Частоозерского района Кривоногова Клавдия Андреевна. С 2016 года она начала собирать материал по истории библиотеки и выявила сведения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D19AC-7E98-4CCD-AFF8-975B713AADC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167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 родственнике - избаче Марке Афанасьевиче Кривоногове. После ранения в битве под Москвой в 1943г., он приехал на родину и работал в избе-читальне с. </a:t>
            </a:r>
            <a:r>
              <a:rPr lang="ru-RU" dirty="0" err="1" smtClean="0"/>
              <a:t>Чердынцево</a:t>
            </a:r>
            <a:r>
              <a:rPr lang="ru-RU" dirty="0" smtClean="0"/>
              <a:t>.</a:t>
            </a:r>
            <a:r>
              <a:rPr lang="ru-RU" baseline="0" dirty="0" smtClean="0"/>
              <a:t> </a:t>
            </a:r>
            <a:r>
              <a:rPr lang="ru-RU" dirty="0" smtClean="0"/>
              <a:t>После войны он проживал в Новосибирске, но родственники, навещая его, сделали записи его воспоминаний.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D19AC-7E98-4CCD-AFF8-975B713AADC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933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2013 году Марк Афанасьевич, когда ему был уже 91 год, приезжал на свою малую родину – село </a:t>
            </a:r>
            <a:r>
              <a:rPr lang="ru-RU" dirty="0" err="1" smtClean="0"/>
              <a:t>Чердынцево</a:t>
            </a:r>
            <a:r>
              <a:rPr lang="ru-RU" dirty="0" smtClean="0"/>
              <a:t> на встречу с односельчанами</a:t>
            </a:r>
            <a:r>
              <a:rPr lang="ru-RU" i="1" dirty="0" smtClean="0"/>
              <a:t>. </a:t>
            </a:r>
            <a:endParaRPr lang="ru-RU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D19AC-7E98-4CCD-AFF8-975B713AADC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6660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Конкурсный материал «Профессия длиною в жизнь» основан на личных воспоминаний  библиотекаря в третьем поколении -  заведующей </a:t>
            </a:r>
            <a:r>
              <a:rPr lang="ru-RU" dirty="0" err="1" smtClean="0"/>
              <a:t>Далматовской</a:t>
            </a:r>
            <a:r>
              <a:rPr lang="ru-RU" dirty="0" smtClean="0"/>
              <a:t> Детской библиотекой – Ивановой Любовь Ивановны, и воспоминаниях её  родственников.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D19AC-7E98-4CCD-AFF8-975B713AADC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762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Её дед Александр Павлович Широков, участник гражданской войны, прошёл всю Великую Отечественную войну артиллеристом, был ранен. Победу встретил в Австрии. После войны возглавлял </a:t>
            </a:r>
            <a:r>
              <a:rPr lang="ru-RU" dirty="0" err="1" smtClean="0"/>
              <a:t>Широковскую</a:t>
            </a:r>
            <a:r>
              <a:rPr lang="ru-RU" dirty="0" smtClean="0"/>
              <a:t>  сельскую библиотеку. На представленном снимке из местной газеты Александр Павлович  проводит политзанятие.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D19AC-7E98-4CCD-AFF8-975B713AADC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810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 же Иванова Любовь Ивановна приняла участие и в создании Реферата «Когда вся Россия надела шинели …» подготовленного ведущим методистом </a:t>
            </a:r>
            <a:r>
              <a:rPr lang="ru-RU" dirty="0" err="1" smtClean="0"/>
              <a:t>Далматовской</a:t>
            </a:r>
            <a:r>
              <a:rPr lang="ru-RU" dirty="0" smtClean="0"/>
              <a:t> Центральной библиотеки Коноваловой Ольгой</a:t>
            </a:r>
            <a:r>
              <a:rPr lang="ru-RU" baseline="0" dirty="0" smtClean="0"/>
              <a:t> Александровной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D19AC-7E98-4CCD-AFF8-975B713AADC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7613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Реферат посвящен Назаровой Зинаиде Григорьевне, проработавшей в послевоенные годы более 30 лет в </a:t>
            </a:r>
            <a:r>
              <a:rPr lang="ru-RU" dirty="0" err="1" smtClean="0"/>
              <a:t>Далматовской</a:t>
            </a:r>
            <a:r>
              <a:rPr lang="ru-RU" dirty="0" smtClean="0"/>
              <a:t> детской библиотеке. Но с мая 1942г. по 1945г. Зинаида Григорьевна прошла фронтовыми дорогами. Была связисткой, телефонисткой. Окончание войны встретила в Польше.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D19AC-7E98-4CCD-AFF8-975B713AADC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3041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встречах со школьниками она рассказывала о нелегких военных буднях и фронтовых друзьях.</a:t>
            </a:r>
          </a:p>
          <a:p>
            <a:r>
              <a:rPr lang="ru-RU" dirty="0" smtClean="0"/>
              <a:t> При подготовке  материала были использованы краеведческая картотека, материалы </a:t>
            </a:r>
            <a:r>
              <a:rPr lang="ru-RU" dirty="0" err="1" smtClean="0"/>
              <a:t>Далматовского</a:t>
            </a:r>
            <a:r>
              <a:rPr lang="ru-RU" dirty="0" smtClean="0"/>
              <a:t> краеведческого музея. Сотрудники встретились с внучкой Зинаиды Григорьевны, которая поделилась документами из домашнего архива.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D19AC-7E98-4CCD-AFF8-975B713AADC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7693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конкурс была предоставлена </a:t>
            </a:r>
            <a:r>
              <a:rPr lang="ru-RU" b="1" dirty="0" smtClean="0"/>
              <a:t>презентация </a:t>
            </a:r>
            <a:r>
              <a:rPr lang="ru-RU" dirty="0" smtClean="0"/>
              <a:t>«История библиотек </a:t>
            </a:r>
            <a:r>
              <a:rPr lang="ru-RU" dirty="0" err="1" smtClean="0"/>
              <a:t>Юргамышского</a:t>
            </a:r>
            <a:r>
              <a:rPr lang="ru-RU" dirty="0" smtClean="0"/>
              <a:t> района в годы Великой Отечественной войны», подготовленная по книге «История библиотек </a:t>
            </a:r>
            <a:r>
              <a:rPr lang="ru-RU" dirty="0" err="1" smtClean="0"/>
              <a:t>Юргамышского</a:t>
            </a:r>
            <a:r>
              <a:rPr lang="ru-RU" dirty="0" smtClean="0"/>
              <a:t> района», изданной в 2019 г. к 95-летнему юбилею центральной и детской библиотек. В основу издания легли архивные материалы, а также воспоминания ветеранов и сотрудников библиотек района,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D19AC-7E98-4CCD-AFF8-975B713AADC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810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которые более 20 лет собирала и систематизировала автор - составитель книги </a:t>
            </a:r>
            <a:r>
              <a:rPr lang="ru-RU" dirty="0" smtClean="0"/>
              <a:t>зав. </a:t>
            </a:r>
            <a:r>
              <a:rPr lang="ru-RU" dirty="0" smtClean="0"/>
              <a:t>информационно-методическим отделом </a:t>
            </a:r>
            <a:r>
              <a:rPr lang="ru-RU" dirty="0" err="1" smtClean="0"/>
              <a:t>Юргамышской</a:t>
            </a:r>
            <a:r>
              <a:rPr lang="ru-RU" dirty="0" smtClean="0"/>
              <a:t> центральной библиотеки Вдовина Вера Павловна.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D19AC-7E98-4CCD-AFF8-975B713AADC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58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2020 г. в год 75-летия Победы КОУНБ им. А.К. Югова объявила конкурс среди муниципальных библиотек области на лучший исследовательский материал о деятельности библиотек Зауралья в годы войны под названием «</a:t>
            </a:r>
            <a:r>
              <a:rPr lang="ru-RU" dirty="0" err="1" smtClean="0"/>
              <a:t>Библио</a:t>
            </a:r>
            <a:r>
              <a:rPr lang="ru-RU" dirty="0" smtClean="0"/>
              <a:t>-экспедиция ‘’Память жива!‘’». В толковом словаре слово ЭКСПЕДИЦИЯ определено как путешествие с определённой целью, чаще всего научно-исследовательской, где приходится общаться с людьми, держать в руках оригиналы, и изучать их.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D19AC-7E98-4CCD-AFF8-975B713AADC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317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презентации рассказано об участнике Великой Отечественной войны Вяткине Михаиле Наумовиче. Он воевал на Дальневосточном фронте. После войны заведовал </a:t>
            </a:r>
            <a:r>
              <a:rPr lang="ru-RU" dirty="0" err="1" smtClean="0"/>
              <a:t>Фадюшинской</a:t>
            </a:r>
            <a:r>
              <a:rPr lang="ru-RU" dirty="0" smtClean="0"/>
              <a:t> библиотекой, был агитатором, на посевной с механизаторами</a:t>
            </a:r>
            <a:r>
              <a:rPr lang="ru-RU" baseline="0" dirty="0" smtClean="0"/>
              <a:t> </a:t>
            </a:r>
            <a:r>
              <a:rPr lang="ru-RU" dirty="0" smtClean="0"/>
              <a:t>проводил политсоветы. За вклад в культурную жизнь района награждён значком Министерства культуры РСФСР «За отличную работу».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D19AC-7E98-4CCD-AFF8-975B713AADC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9354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 dirty="0" smtClean="0"/>
              <a:t>Подвижникам библиотечного дела приходилось приближать победу и на сельских полях, не чураясь физического труда. </a:t>
            </a:r>
            <a:r>
              <a:rPr lang="ru-RU" dirty="0" smtClean="0"/>
              <a:t>В историко-краеведческой комнате </a:t>
            </a:r>
            <a:r>
              <a:rPr lang="ru-RU" dirty="0" err="1" smtClean="0"/>
              <a:t>Юргамышской</a:t>
            </a:r>
            <a:r>
              <a:rPr lang="ru-RU" dirty="0" smtClean="0"/>
              <a:t> ЦБ хранится письмо зав отделом детской библиотеки Розы Трофимовны Ковалевой. В нём она пишет о том, как библиотекари работали на колхозных полях, ходили к раненым в госпиталь, проводили с ними беседы о книгах. На слайде представлена фотография 1947 г., Роза Трофимовна обслуживает  читателей - детей.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D19AC-7E98-4CCD-AFF8-975B713AADC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3263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 err="1" smtClean="0"/>
              <a:t>Мокрушникова</a:t>
            </a:r>
            <a:r>
              <a:rPr lang="ru-RU" dirty="0" smtClean="0"/>
              <a:t> Татьяна Анатольевна, руководитель литературно – поэтического клуба «</a:t>
            </a:r>
            <a:r>
              <a:rPr lang="ru-RU" dirty="0" err="1" smtClean="0"/>
              <a:t>Исетский</a:t>
            </a:r>
            <a:r>
              <a:rPr lang="ru-RU" dirty="0" smtClean="0"/>
              <a:t> причал» при </a:t>
            </a:r>
            <a:r>
              <a:rPr lang="ru-RU" dirty="0" err="1" smtClean="0"/>
              <a:t>Далматовской</a:t>
            </a:r>
            <a:r>
              <a:rPr lang="ru-RU" dirty="0" smtClean="0"/>
              <a:t> центральной библиотеке в конкурсном материале «</a:t>
            </a:r>
            <a:r>
              <a:rPr lang="ru-RU" dirty="0" err="1" smtClean="0"/>
              <a:t>Далматовская</a:t>
            </a:r>
            <a:r>
              <a:rPr lang="ru-RU" dirty="0" smtClean="0"/>
              <a:t> библиотека в годы Великой Отечественной войны – 1941 -1945 гг.» использовала кроме  архивных документов Администрации </a:t>
            </a:r>
            <a:r>
              <a:rPr lang="ru-RU" dirty="0" err="1" smtClean="0"/>
              <a:t>Далматовского</a:t>
            </a:r>
            <a:r>
              <a:rPr lang="ru-RU" dirty="0" smtClean="0"/>
              <a:t> района, </a:t>
            </a:r>
            <a:r>
              <a:rPr lang="ru-RU" dirty="0" err="1" smtClean="0"/>
              <a:t>Госархива</a:t>
            </a:r>
            <a:r>
              <a:rPr lang="ru-RU" dirty="0" smtClean="0"/>
              <a:t> Курганской области, свои личные воспоминания, воспоминания своей мамы.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D19AC-7E98-4CCD-AFF8-975B713AADC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6108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Это рассказ о своей бабушке, труженице тыла Чернышевой Евгении Иосифовне. Во время войны она была заведующей </a:t>
            </a:r>
            <a:r>
              <a:rPr lang="ru-RU" dirty="0" err="1" smtClean="0"/>
              <a:t>Далматовской</a:t>
            </a:r>
            <a:r>
              <a:rPr lang="ru-RU" dirty="0" smtClean="0"/>
              <a:t> районной библиотекой. Приведены интересные сведения о судьбе  трофейных книг из Германии.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D19AC-7E98-4CCD-AFF8-975B713AADC2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7530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Библиотекарь </a:t>
            </a:r>
            <a:r>
              <a:rPr lang="ru-RU" dirty="0" err="1" smtClean="0"/>
              <a:t>Елошанской</a:t>
            </a:r>
            <a:r>
              <a:rPr lang="ru-RU" dirty="0" smtClean="0"/>
              <a:t> сельской библиотеки  Розова Надежда Александровна предоставила материал о работе </a:t>
            </a:r>
            <a:r>
              <a:rPr lang="ru-RU" b="1" dirty="0" smtClean="0"/>
              <a:t>изб-читален в годы войны</a:t>
            </a:r>
            <a:r>
              <a:rPr lang="ru-RU" b="0" dirty="0" smtClean="0"/>
              <a:t>.</a:t>
            </a:r>
            <a:r>
              <a:rPr lang="ru-RU" b="0" baseline="0" dirty="0" smtClean="0"/>
              <a:t> Наряду с документами </a:t>
            </a:r>
            <a:r>
              <a:rPr lang="ru-RU" b="0" baseline="0" dirty="0" err="1" smtClean="0"/>
              <a:t>Лебяжьевского</a:t>
            </a:r>
            <a:r>
              <a:rPr lang="ru-RU" b="0" baseline="0" dirty="0" smtClean="0"/>
              <a:t> районного архива и Государственного архива Курганской области были изучены все номера районных газет «Колхозная правда» и «Колхозное знамя» с 1941 по 1945 гг. В работе были использованы также плакаты времён Великой Отечественной войны из коллекции Национальной электронной библиотеки (НЭБ).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D19AC-7E98-4CCD-AFF8-975B713AADC2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6263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 dirty="0" smtClean="0"/>
              <a:t>Центром культурной работы на селе были избы-читальни </a:t>
            </a:r>
            <a:r>
              <a:rPr lang="ru-RU" i="0" dirty="0" smtClean="0"/>
              <a:t>Для оживления работы культурно-просветительных учреждений в области был проведен смотр работы изб-читален</a:t>
            </a:r>
            <a:r>
              <a:rPr lang="ru-RU" i="1" dirty="0" smtClean="0"/>
              <a:t>,</a:t>
            </a:r>
            <a:r>
              <a:rPr lang="ru-RU" i="1" baseline="0" dirty="0" smtClean="0"/>
              <a:t> </a:t>
            </a:r>
            <a:r>
              <a:rPr lang="ru-RU" i="0" dirty="0" smtClean="0"/>
              <a:t>в результате которого было восстановлено около 200  изб-читален. </a:t>
            </a:r>
            <a:r>
              <a:rPr lang="ru-RU" dirty="0" smtClean="0"/>
              <a:t>В них регулярно проводилась массовая политическая работа.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D19AC-7E98-4CCD-AFF8-975B713AADC2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0889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 такой работе избача Рогозина Григория Тимофеевича в с. </a:t>
            </a:r>
            <a:r>
              <a:rPr lang="ru-RU" dirty="0" err="1" smtClean="0"/>
              <a:t>Утичье</a:t>
            </a:r>
            <a:r>
              <a:rPr lang="ru-RU" dirty="0" smtClean="0"/>
              <a:t> </a:t>
            </a:r>
            <a:r>
              <a:rPr lang="ru-RU" dirty="0" err="1" smtClean="0"/>
              <a:t>Щучанского</a:t>
            </a:r>
            <a:r>
              <a:rPr lang="ru-RU" dirty="0" smtClean="0"/>
              <a:t> района рассказано в материале  «Библиотеки </a:t>
            </a:r>
            <a:r>
              <a:rPr lang="ru-RU" dirty="0" err="1" smtClean="0"/>
              <a:t>Щучанского</a:t>
            </a:r>
            <a:r>
              <a:rPr lang="ru-RU" dirty="0" smtClean="0"/>
              <a:t> района</a:t>
            </a:r>
          </a:p>
          <a:p>
            <a:r>
              <a:rPr lang="ru-RU" dirty="0" smtClean="0"/>
              <a:t>в годы Великой Отечественной войны».  Рогозин Григорий Тимофеевич советский писатель и поэт, работал с 1943 г. сначала в избе-читальне, а </a:t>
            </a:r>
            <a:r>
              <a:rPr lang="en-US" dirty="0" smtClean="0"/>
              <a:t>c </a:t>
            </a:r>
            <a:r>
              <a:rPr lang="ru-RU" dirty="0" smtClean="0"/>
              <a:t>19</a:t>
            </a:r>
            <a:r>
              <a:rPr lang="en-US" dirty="0" smtClean="0"/>
              <a:t>53 </a:t>
            </a:r>
            <a:r>
              <a:rPr lang="ru-RU" dirty="0" smtClean="0"/>
              <a:t>г. в библиотеке до 1992 гг.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D19AC-7E98-4CCD-AFF8-975B713AADC2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3752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январе 2011 года к 90-летию поэта, библиотеке села </a:t>
            </a:r>
            <a:r>
              <a:rPr lang="ru-RU" dirty="0" err="1" smtClean="0"/>
              <a:t>Утичье</a:t>
            </a:r>
            <a:r>
              <a:rPr lang="ru-RU" dirty="0" smtClean="0"/>
              <a:t> присвоено его имя, установлена мемориальная доска. </a:t>
            </a:r>
          </a:p>
          <a:p>
            <a:r>
              <a:rPr lang="ru-RU" dirty="0" smtClean="0"/>
              <a:t>И это не первый библиотекарь в нашей области, имя которого присвоено библиотеке.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D19AC-7E98-4CCD-AFF8-975B713AADC2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2886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В Шадринском районе </a:t>
            </a:r>
            <a:r>
              <a:rPr lang="ru-RU" dirty="0" err="1" smtClean="0"/>
              <a:t>Канашской</a:t>
            </a:r>
            <a:r>
              <a:rPr lang="ru-RU" dirty="0" smtClean="0"/>
              <a:t> сельской библиотеке в 2003 г. было присвоено имя зав библиотекой Александры Прокопьевны </a:t>
            </a:r>
            <a:r>
              <a:rPr lang="ru-RU" dirty="0" err="1" smtClean="0"/>
              <a:t>Воложаниной</a:t>
            </a:r>
            <a:r>
              <a:rPr lang="ru-RU" dirty="0" smtClean="0"/>
              <a:t>. Александра Прокопьевна – труженик тыла, Заслуженный работник культуры. На здании библиотеки установлена мемориальная доска, открыта мемориальная комната с документами, наградами; с 2008 г. ежегодно премией им. А.П. </a:t>
            </a:r>
            <a:r>
              <a:rPr lang="ru-RU" dirty="0" err="1" smtClean="0"/>
              <a:t>Воложаиной</a:t>
            </a:r>
            <a:r>
              <a:rPr lang="ru-RU" dirty="0" smtClean="0"/>
              <a:t> «За достижения и творческий подход в библиотечном деле» награждаются лучшие библиотекари.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D19AC-7E98-4CCD-AFF8-975B713AADC2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2215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2021 г. </a:t>
            </a:r>
            <a:r>
              <a:rPr lang="ru-RU" i="1" dirty="0" smtClean="0"/>
              <a:t>нашим отделом </a:t>
            </a:r>
            <a:r>
              <a:rPr lang="ru-RU" dirty="0" smtClean="0"/>
              <a:t>было подготовлено издание «Скажи: есть память обо мне…»</a:t>
            </a:r>
            <a:r>
              <a:rPr lang="ru-RU" baseline="0" dirty="0" smtClean="0"/>
              <a:t> - </a:t>
            </a:r>
            <a:r>
              <a:rPr lang="ru-RU" dirty="0" smtClean="0"/>
              <a:t>об именных библиотеках Курганской области. Их насчитывается около 40. Библиотеки </a:t>
            </a:r>
            <a:r>
              <a:rPr lang="ru-RU" dirty="0" err="1" smtClean="0"/>
              <a:t>Кетовского</a:t>
            </a:r>
            <a:r>
              <a:rPr lang="ru-RU" dirty="0" smtClean="0"/>
              <a:t> района с 2011 г реализуют проект «Доброе имя земляка в истории </a:t>
            </a:r>
            <a:r>
              <a:rPr lang="ru-RU" dirty="0" err="1" smtClean="0"/>
              <a:t>Кетовского</a:t>
            </a:r>
            <a:r>
              <a:rPr lang="ru-RU" dirty="0" smtClean="0"/>
              <a:t> района». Пяти библиотекам этого района присвоены имена писателей, краеведов, общественных деятелей –  трое из них - участники Великой Отечественной войны. Их деятельность была тесно связана с библиотекой. </a:t>
            </a:r>
            <a:r>
              <a:rPr lang="ru-RU" i="1" dirty="0" smtClean="0"/>
              <a:t>Библиотек с именем поэта Сергея Васильева – участника ВОВ  в нашей области две. Вторая в г. Кургане</a:t>
            </a:r>
            <a:endParaRPr lang="ru-RU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D19AC-7E98-4CCD-AFF8-975B713AADC2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025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нашем случае </a:t>
            </a:r>
            <a:r>
              <a:rPr lang="ru-RU" dirty="0" err="1" smtClean="0"/>
              <a:t>библио</a:t>
            </a:r>
            <a:r>
              <a:rPr lang="ru-RU" dirty="0" smtClean="0"/>
              <a:t>-экспедиция предусматривала на местах (в районах), ответственных за НИР, организовать сбор и обработку краеведческих материалов тех лет, связанных с библиотекой, библиотекарями. Объектом исследований стали архивные документы, публикации в СМИ за военный  период;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D19AC-7E98-4CCD-AFF8-975B713AADC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1892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 dirty="0" smtClean="0"/>
              <a:t>Советское правительство высоко оценило самоотверженный труд работников библиотек в годы войны.</a:t>
            </a:r>
            <a:r>
              <a:rPr lang="ru-RU" dirty="0" smtClean="0"/>
              <a:t> Думаю, уместно будет</a:t>
            </a:r>
            <a:r>
              <a:rPr lang="ru-RU" baseline="0" dirty="0" smtClean="0"/>
              <a:t> отметить</a:t>
            </a:r>
            <a:r>
              <a:rPr lang="ru-RU" dirty="0" smtClean="0"/>
              <a:t>, что Указом Президента России В.В. Путина в 2025 г. городу Кургану было присвоено почетное звание «Город трудовой доблести» за вклад в Победу в Великой Отечественной войне. Около 50 сотрудников библиотек Зауралья  были награждены медалью «За доблестный труд в Великой Отечественной войне1941–1945 гг.»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D19AC-7E98-4CCD-AFF8-975B713AADC2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013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Эти сведения были выявлены при подготовке биографического справочника «Профессионалы библиотечного дела», изданному к 100-летнему юбилею Курганской областной библиотеки в 2012г., так же было установлено более 10 библиотекарей – участников Великой Отечественной войны, удостоенных боевых наград. </a:t>
            </a:r>
          </a:p>
          <a:p>
            <a:r>
              <a:rPr lang="ru-RU" dirty="0" smtClean="0"/>
              <a:t>Полная информация о библиотекарях, награждённых медалью За доблестный труд в Великой Отечественной войне1941–1945 гг., представлена в пособии «Доблестный труд в тылу», изданном к 75-й годовщине Победы, в 2020 г.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D19AC-7E98-4CCD-AFF8-975B713AADC2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5559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r>
              <a:rPr lang="ru-RU" i="1" dirty="0" smtClean="0"/>
              <a:t>к этой дате была подготовлена презентация «Библиотекари Южного Зауралья в годы Великой Отечественной войны </a:t>
            </a:r>
            <a:br>
              <a:rPr lang="ru-RU" i="1" dirty="0" smtClean="0"/>
            </a:br>
            <a:r>
              <a:rPr lang="ru-RU" i="1" dirty="0" smtClean="0"/>
              <a:t>1941-1945 гг.», включающая сведения о библиотекарях- фронтовиках,  и библиотекарях ,трудившихся в тылу</a:t>
            </a:r>
            <a:endParaRPr lang="ru-RU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D19AC-7E98-4CCD-AFF8-975B713AADC2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0816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Моё поколение еще  помнит ветеранов нашей библиотеки, о которых рассказано в этих </a:t>
            </a:r>
            <a:r>
              <a:rPr lang="ru-RU" baseline="0" dirty="0" smtClean="0"/>
              <a:t> изданиях. </a:t>
            </a:r>
            <a:r>
              <a:rPr lang="ru-RU" dirty="0" smtClean="0"/>
              <a:t>Среди них Киселёва Любовь Николаевна (1926 г.р.), </a:t>
            </a:r>
            <a:r>
              <a:rPr lang="ru-RU" dirty="0" err="1" smtClean="0"/>
              <a:t>Филонцева</a:t>
            </a:r>
            <a:r>
              <a:rPr lang="ru-RU" dirty="0" smtClean="0"/>
              <a:t> Валентина Николаевна (1932 г.р.), </a:t>
            </a:r>
            <a:r>
              <a:rPr lang="ru-RU" dirty="0" err="1" smtClean="0"/>
              <a:t>Шишмаренкова</a:t>
            </a:r>
            <a:r>
              <a:rPr lang="ru-RU" dirty="0" smtClean="0"/>
              <a:t> Екатерина </a:t>
            </a:r>
            <a:r>
              <a:rPr lang="ru-RU" dirty="0" err="1" smtClean="0"/>
              <a:t>Феодосьевна</a:t>
            </a:r>
            <a:r>
              <a:rPr lang="ru-RU" dirty="0" smtClean="0"/>
              <a:t> (1932 г.р.).  В годы войны в подростковом возрасте  они работали на трудовом фронте.  И были неугомонные до солидных лет.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D19AC-7E98-4CCD-AFF8-975B713AADC2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7142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Киселёва Любовь Николаевна 40 лет отдала любимому делу. В год 100-летнего юбилея нашей библиотеки (2012) именно ей принадлежит идея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D19AC-7E98-4CCD-AFF8-975B713AADC2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0281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стихи первого директора областной библиотеки -1943-1951 О. Ф. </a:t>
            </a:r>
            <a:r>
              <a:rPr lang="ru-RU" dirty="0" err="1" smtClean="0"/>
              <a:t>Хузе</a:t>
            </a:r>
            <a:r>
              <a:rPr lang="ru-RU" dirty="0" smtClean="0"/>
              <a:t> - «Адресат выбыл из части» положить на музыку. «В этих стихах – судьба моей мамы, моя, судьба миллионов женщин», - говорила Любовь Николаевна.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D19AC-7E98-4CCD-AFF8-975B713AADC2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6393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Через некоторое время появилась песня-баллада «Погибшие слова». </a:t>
            </a:r>
            <a:r>
              <a:rPr lang="en-US" dirty="0" smtClean="0"/>
              <a:t>https://rutube.ru/video/5cad17a36d1e926fbcd172cd9dc93989</a:t>
            </a:r>
            <a:r>
              <a:rPr lang="ru-RU" dirty="0" smtClean="0"/>
              <a:t>/   </a:t>
            </a:r>
          </a:p>
          <a:p>
            <a:r>
              <a:rPr lang="ru-RU" dirty="0" smtClean="0"/>
              <a:t>Музыку написал заслуженный работник культуры, большой друг библиотеки, композитор Александр Иванович Фадеев. Кстати он - отец всем известного продюсера, композитора Макса Фадеева.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D19AC-7E98-4CCD-AFF8-975B713AADC2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4505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Исследовательская работа в библиотеках области не прекращается, и по сей день. В КОУНБ им. А. К Югова работает 2 кандидата наук: философских</a:t>
            </a:r>
            <a:r>
              <a:rPr lang="ru-RU" baseline="0" dirty="0" smtClean="0"/>
              <a:t> и </a:t>
            </a:r>
            <a:r>
              <a:rPr lang="ru-RU" dirty="0" smtClean="0"/>
              <a:t>исторических наук.  Заместитель директора - Бабушкина Ольга Юрьевна,  автор более 100 научных и научно-методических публикаций  в т. ч.  по теме «История библиотек и библиотечного дела».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D19AC-7E98-4CCD-AFF8-975B713AADC2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3929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Ещё, будучи сотрудником нашей библиотеки и сейчас на заслуженном отдыхе, Татьяна Степановна Иванова занималась и занимается исследовательской деятельностью. Она  собрала исторический материал о своей малой родине – селе </a:t>
            </a:r>
            <a:r>
              <a:rPr lang="ru-RU" dirty="0" err="1" smtClean="0"/>
              <a:t>Утятское</a:t>
            </a:r>
            <a:r>
              <a:rPr lang="ru-RU" dirty="0" smtClean="0"/>
              <a:t> </a:t>
            </a:r>
            <a:r>
              <a:rPr lang="ru-RU" dirty="0" err="1" smtClean="0"/>
              <a:t>Притобольного</a:t>
            </a:r>
            <a:r>
              <a:rPr lang="ru-RU" dirty="0" smtClean="0"/>
              <a:t> района. В 2023 г. издана книга «Окно в прошлое», посвящённая односельчанам. Татьяна Степановна её автор-составитель. В книге есть раздел «Село в годы Великой Отечественной войны», где представлены фотографии сельской библиотеки 40-х гг. </a:t>
            </a:r>
          </a:p>
          <a:p>
            <a:r>
              <a:rPr lang="ru-RU" dirty="0" smtClean="0"/>
              <a:t>В </a:t>
            </a:r>
            <a:r>
              <a:rPr lang="ru-RU" dirty="0" err="1" smtClean="0"/>
              <a:t>Варгашинской</a:t>
            </a:r>
            <a:r>
              <a:rPr lang="ru-RU" dirty="0" smtClean="0"/>
              <a:t> ЦБ трудится библиограф-краевед Николай Юрьевич Толстых, завсегдатай нашей библиотеки.  Он занимается историко-краеведческими изысканиями. Более 100 его публикаций напечатаны в местной печати и краеведческих сборниках. Появились его статьи и по истории библиотек нашего края. </a:t>
            </a:r>
            <a:r>
              <a:rPr lang="ru-RU" i="1" dirty="0" smtClean="0"/>
              <a:t>О своих находках по истории библиотек он информирует библиотеки муниципальных округов (</a:t>
            </a:r>
            <a:r>
              <a:rPr lang="ru-RU" i="1" dirty="0" err="1" smtClean="0"/>
              <a:t>Мокроусовский</a:t>
            </a:r>
            <a:r>
              <a:rPr lang="ru-RU" i="1" dirty="0" smtClean="0"/>
              <a:t> МО) Участвовал в уточнении архивных сведений о первом директоре нашей библиотеки  </a:t>
            </a:r>
            <a:r>
              <a:rPr lang="ru-RU" i="1" dirty="0" err="1" smtClean="0"/>
              <a:t>О.Ф.Хузе</a:t>
            </a:r>
            <a:r>
              <a:rPr lang="ru-RU" i="1" dirty="0" smtClean="0"/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D19AC-7E98-4CCD-AFF8-975B713AADC2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8865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Все библиотеки области ведут свои Летописи - историю. На сайте КОУНБ им. А. К. Югова в рубрике «Библиотеки области» ежегодно к очередному юбилею конкретной библиотеки размещается её «Визитная карточка» - историческая справка.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D19AC-7E98-4CCD-AFF8-975B713AADC2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732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Многие обратились к «Книгам памяти»,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D19AC-7E98-4CCD-AFF8-975B713AADC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6470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2025 г. во всех библиотеках Курганской области прошли</a:t>
            </a:r>
            <a:r>
              <a:rPr lang="ru-RU" baseline="0" dirty="0" smtClean="0"/>
              <a:t> памятные мероприятия, посвящённые 80-й годовщине Победы в Великой Отечественной войне в рамках муниципальных патриотических программ. </a:t>
            </a:r>
            <a:r>
              <a:rPr lang="ru-RU" dirty="0" smtClean="0"/>
              <a:t>Все мероприятия были проникнуты искренним интересом к истории своей семьи и героической истории Родины в целом, гордостью за своих дедов, прадедов, воинов-земляков. </a:t>
            </a:r>
          </a:p>
          <a:p>
            <a:r>
              <a:rPr lang="ru-RU" dirty="0" smtClean="0"/>
              <a:t>Этот 2026 год – год 85-летия начала Великой Отечественной войны, поэтому, воодушевившись победой во</a:t>
            </a:r>
            <a:r>
              <a:rPr lang="ru-RU" baseline="0" dirty="0" smtClean="0"/>
              <a:t> Всероссийском</a:t>
            </a:r>
            <a:r>
              <a:rPr lang="ru-RU" dirty="0" smtClean="0"/>
              <a:t> конкурсе, возникла идея продолжить </a:t>
            </a:r>
            <a:r>
              <a:rPr lang="ru-RU" i="1" dirty="0" smtClean="0"/>
              <a:t>«</a:t>
            </a:r>
            <a:r>
              <a:rPr lang="ru-RU" i="1" dirty="0" err="1" smtClean="0"/>
              <a:t>Библио</a:t>
            </a:r>
            <a:r>
              <a:rPr lang="ru-RU" i="1" dirty="0" smtClean="0"/>
              <a:t>-экспедицию ‘’Память жива!‘’».</a:t>
            </a:r>
            <a:r>
              <a:rPr lang="ru-RU" baseline="0" dirty="0" smtClean="0"/>
              <a:t> </a:t>
            </a:r>
          </a:p>
          <a:p>
            <a:r>
              <a:rPr lang="ru-RU" baseline="0" dirty="0" smtClean="0"/>
              <a:t>В период отчетной кампании с  представителями библиотек состоялся разговор на эту тему: 40% (174) библиотек нашей области были созданы в довоенные и военные годы, так что исследовательской работы предстоит еще много.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D19AC-7E98-4CCD-AFF8-975B713AADC2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8235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i="1" dirty="0" smtClean="0"/>
              <a:t>Изучение опыта библиотечной деятельности военных лет может стать основой для разработки современных программ и мероприятий, направленных на формирование у молодого поколения уважения к истории своей страны, её героям и подвигам.</a:t>
            </a:r>
          </a:p>
          <a:p>
            <a:r>
              <a:rPr lang="ru-RU" dirty="0" smtClean="0"/>
              <a:t>СПАСИБО ЗА ВНИМАНИЕ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D19AC-7E98-4CCD-AFF8-975B713AADC2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041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 самое ценное – это встречи с ветеранами библиотечного дела, общение с односельчанами, обращение к воспоминаниям старожилов - свидетелей военной поры. Это и было путешествие в библиотечное прошлое, во вторую половину 40-х гг. XX-</a:t>
            </a:r>
            <a:r>
              <a:rPr lang="ru-RU" dirty="0" err="1" smtClean="0"/>
              <a:t>го</a:t>
            </a:r>
            <a:r>
              <a:rPr lang="ru-RU" dirty="0" smtClean="0"/>
              <a:t> века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D19AC-7E98-4CCD-AFF8-975B713AADC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459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конкурс были представлены издания, статьи, видеоматериалы и презентации. Полученный на конкурс материал был систематизирован по разделам, они перечислены на слайде</a:t>
            </a:r>
          </a:p>
          <a:p>
            <a:r>
              <a:rPr lang="ru-RU" i="1" dirty="0" smtClean="0"/>
              <a:t>- библиотекари – участники Великой Отечественной войны;</a:t>
            </a:r>
          </a:p>
          <a:p>
            <a:r>
              <a:rPr lang="ru-RU" i="1" dirty="0" smtClean="0"/>
              <a:t>- библиотекари – труженики тыла;</a:t>
            </a:r>
          </a:p>
          <a:p>
            <a:r>
              <a:rPr lang="ru-RU" i="1" dirty="0" smtClean="0"/>
              <a:t>- перестройка библиотек на военный лад;</a:t>
            </a:r>
            <a:br>
              <a:rPr lang="ru-RU" i="1" dirty="0" smtClean="0"/>
            </a:br>
            <a:r>
              <a:rPr lang="ru-RU" i="1" dirty="0" smtClean="0"/>
              <a:t>- избы-читальни в годы войны;</a:t>
            </a:r>
            <a:br>
              <a:rPr lang="ru-RU" i="1" dirty="0" smtClean="0"/>
            </a:br>
            <a:r>
              <a:rPr lang="ru-RU" i="1" dirty="0" smtClean="0"/>
              <a:t>- деятельность современных библиотек по сохранению памяти о работе библиотек в годы Великой Отечественной войны.</a:t>
            </a:r>
            <a:br>
              <a:rPr lang="ru-RU" i="1" dirty="0" smtClean="0"/>
            </a:br>
            <a:endParaRPr lang="ru-RU" i="1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D19AC-7E98-4CCD-AFF8-975B713AADC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492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Первым откликом на участие в проекте </a:t>
            </a:r>
            <a:r>
              <a:rPr lang="ru-RU" dirty="0" err="1" smtClean="0"/>
              <a:t>Библио</a:t>
            </a:r>
            <a:r>
              <a:rPr lang="ru-RU" dirty="0" smtClean="0"/>
              <a:t>-экспедиция “Память жива!” стала работа зав методическим отделом </a:t>
            </a:r>
            <a:r>
              <a:rPr lang="ru-RU" dirty="0" err="1" smtClean="0"/>
              <a:t>Шадринской</a:t>
            </a:r>
            <a:r>
              <a:rPr lang="ru-RU" dirty="0" smtClean="0"/>
              <a:t> центральной библиотеки им. А. Н. Зырянова  Малаховой Ольги Владимировны «Суровая правда войны»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D19AC-7E98-4CCD-AFF8-975B713AADC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39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ru-RU" dirty="0" smtClean="0"/>
              <a:t>Главы из летописи Центральной библиотеки им. А. Н. Зырянова». </a:t>
            </a:r>
            <a:r>
              <a:rPr lang="ru-RU" i="1" dirty="0" smtClean="0"/>
              <a:t>В подготовке пособия были использованы документы архива этой библиотеки, Государственного архива в г. Шадринске, печатные краеведческие материалы, периодические издания военных лет. </a:t>
            </a:r>
            <a:endParaRPr lang="ru-RU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D19AC-7E98-4CCD-AFF8-975B713AADC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628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Приложении представлен материал о людях, чьи воспоминания легли в основу сборника. В 40-е гг. директором библиотеки</a:t>
            </a:r>
            <a:r>
              <a:rPr lang="en-US" dirty="0" smtClean="0"/>
              <a:t> </a:t>
            </a:r>
            <a:r>
              <a:rPr lang="ru-RU" dirty="0" smtClean="0"/>
              <a:t>была</a:t>
            </a:r>
            <a:r>
              <a:rPr lang="en-US" dirty="0" smtClean="0"/>
              <a:t> </a:t>
            </a:r>
            <a:r>
              <a:rPr lang="ru-RU" dirty="0" smtClean="0"/>
              <a:t>Сереброва Алевтина Максимовна, но с началом войны она – пропагандист–политрук  эвакогоспиталя. С 1941 г. библиотеку возглавляла Архипова Татьяна Александровна, но в 1942 ушла добровольцем на фронт. Дальнейших сведений о ней не сохранилось.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D19AC-7E98-4CCD-AFF8-975B713AADC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350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197A22D-293C-41EA-B537-AC31AE693434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0EF38AE-C15F-4AD9-BC8F-7CBEAF1C1E1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7A22D-293C-41EA-B537-AC31AE693434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F38AE-C15F-4AD9-BC8F-7CBEAF1C1E1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7A22D-293C-41EA-B537-AC31AE693434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F38AE-C15F-4AD9-BC8F-7CBEAF1C1E1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7A22D-293C-41EA-B537-AC31AE693434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F38AE-C15F-4AD9-BC8F-7CBEAF1C1E1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7A22D-293C-41EA-B537-AC31AE693434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F38AE-C15F-4AD9-BC8F-7CBEAF1C1E1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7A22D-293C-41EA-B537-AC31AE693434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F38AE-C15F-4AD9-BC8F-7CBEAF1C1E1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7A22D-293C-41EA-B537-AC31AE693434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F38AE-C15F-4AD9-BC8F-7CBEAF1C1E1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7A22D-293C-41EA-B537-AC31AE693434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F38AE-C15F-4AD9-BC8F-7CBEAF1C1E17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7A22D-293C-41EA-B537-AC31AE693434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F38AE-C15F-4AD9-BC8F-7CBEAF1C1E1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3197A22D-293C-41EA-B537-AC31AE693434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F38AE-C15F-4AD9-BC8F-7CBEAF1C1E1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197A22D-293C-41EA-B537-AC31AE693434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0EF38AE-C15F-4AD9-BC8F-7CBEAF1C1E1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0000">
              <a:schemeClr val="bg1">
                <a:tint val="65000"/>
                <a:satMod val="300000"/>
              </a:schemeClr>
            </a:gs>
            <a:gs pos="100000">
              <a:schemeClr val="bg1">
                <a:shade val="65000"/>
                <a:satMod val="300000"/>
              </a:schemeClr>
            </a:gs>
          </a:gsLst>
          <a:path path="circle">
            <a:fillToRect l="65000" b="98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197A22D-293C-41EA-B537-AC31AE693434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0EF38AE-C15F-4AD9-BC8F-7CBEAF1C1E1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microsoft.com/office/2007/relationships/hdphoto" Target="../media/hdphoto2.wd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microsoft.com/office/2007/relationships/hdphoto" Target="../media/hdphoto1.wdp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9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1453020" y="3118047"/>
            <a:ext cx="9642438" cy="148291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lang="ru-RU" sz="3600" dirty="0"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45" y="239887"/>
            <a:ext cx="190182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9658" y="6335877"/>
            <a:ext cx="362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489200" y="0"/>
            <a:ext cx="9499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4"/>
                </a:solidFill>
              </a:rPr>
              <a:t>Исследовательский проект </a:t>
            </a:r>
          </a:p>
          <a:p>
            <a:pPr algn="ctr"/>
            <a:r>
              <a:rPr lang="ru-RU" sz="4000" b="1" dirty="0">
                <a:solidFill>
                  <a:schemeClr val="accent4"/>
                </a:solidFill>
              </a:rPr>
              <a:t>Библио-экспедиция “Память жива!”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608638" y="5860143"/>
            <a:ext cx="6070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4"/>
                </a:solidFill>
              </a:rPr>
              <a:t>Библиотеки Зауралья в годы </a:t>
            </a:r>
            <a:br>
              <a:rPr lang="ru-RU" sz="2800" b="1" dirty="0">
                <a:solidFill>
                  <a:schemeClr val="accent4"/>
                </a:solidFill>
              </a:rPr>
            </a:br>
            <a:r>
              <a:rPr lang="ru-RU" sz="2800" b="1" dirty="0">
                <a:solidFill>
                  <a:schemeClr val="accent4"/>
                </a:solidFill>
              </a:rPr>
              <a:t>Великой Отечественной войны</a:t>
            </a:r>
            <a:br>
              <a:rPr lang="ru-RU" sz="2800" b="1" dirty="0">
                <a:solidFill>
                  <a:schemeClr val="accent4"/>
                </a:solidFill>
              </a:rPr>
            </a:br>
            <a:endParaRPr lang="ru-RU" sz="2800" b="1" dirty="0">
              <a:solidFill>
                <a:schemeClr val="accent4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86" y="1483977"/>
            <a:ext cx="7004001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25" y="1482390"/>
            <a:ext cx="5718175" cy="424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544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sz="half" idx="4294967295"/>
          </p:nvPr>
        </p:nvSpPr>
        <p:spPr>
          <a:xfrm>
            <a:off x="5736921" y="1656908"/>
            <a:ext cx="6263013" cy="4643684"/>
          </a:xfrm>
        </p:spPr>
        <p:txBody>
          <a:bodyPr>
            <a:noAutofit/>
          </a:bodyPr>
          <a:lstStyle/>
          <a:p>
            <a:pPr marL="109728" indent="0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40" y="152204"/>
            <a:ext cx="190182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 flipH="1">
            <a:off x="120168" y="6339505"/>
            <a:ext cx="3733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40" y="988660"/>
            <a:ext cx="8221616" cy="535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334" y="1007194"/>
            <a:ext cx="3121064" cy="394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75095" y="5127923"/>
            <a:ext cx="58373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Кривоногова 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Клавдия Андреевна</a:t>
            </a:r>
            <a:endParaRPr lang="en-US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библиотекарь </a:t>
            </a:r>
            <a:endParaRPr lang="en-US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r"/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Чердынцевской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сельской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библиотеки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88" y="-128775"/>
            <a:ext cx="9040812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49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="" xmlns:a16="http://schemas.microsoft.com/office/drawing/2014/main" id="{F8F3D815-E185-4CE4-A970-A2955923BA7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47657" y="1417796"/>
            <a:ext cx="6339961" cy="5440204"/>
          </a:xfrm>
        </p:spPr>
        <p:txBody>
          <a:bodyPr>
            <a:noAutofit/>
          </a:bodyPr>
          <a:lstStyle/>
          <a:p>
            <a:pPr marL="109728" indent="0">
              <a:buNone/>
            </a:pPr>
            <a:r>
              <a:rPr lang="ru-RU" sz="2000" dirty="0" smtClean="0">
                <a:latin typeface="+mj-lt"/>
              </a:rPr>
              <a:t>	</a:t>
            </a:r>
            <a:endParaRPr lang="ru-RU" sz="1800" dirty="0">
              <a:latin typeface="Arial" pitchFamily="34" charset="0"/>
              <a:cs typeface="Arial" pitchFamily="34" charset="0"/>
            </a:endParaRPr>
          </a:p>
          <a:p>
            <a:endParaRPr lang="ru-RU" sz="1800" dirty="0">
              <a:latin typeface="+mj-lt"/>
            </a:endParaRPr>
          </a:p>
          <a:p>
            <a:pPr marL="109728" indent="0">
              <a:buNone/>
            </a:pPr>
            <a:r>
              <a:rPr lang="ru-RU" sz="1800" dirty="0">
                <a:latin typeface="+mj-lt"/>
              </a:rPr>
              <a:t>  </a:t>
            </a:r>
            <a:endParaRPr lang="ru-RU" sz="18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58" y="164731"/>
            <a:ext cx="190182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3799" y="6379419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12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164731"/>
            <a:ext cx="8813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accent4"/>
                </a:solidFill>
              </a:rPr>
              <a:t>Кривоногов </a:t>
            </a:r>
            <a:r>
              <a:rPr lang="ru-RU" sz="4400" b="1" dirty="0" smtClean="0">
                <a:solidFill>
                  <a:schemeClr val="accent4"/>
                </a:solidFill>
              </a:rPr>
              <a:t>Марк </a:t>
            </a:r>
            <a:r>
              <a:rPr lang="ru-RU" sz="4400" b="1" dirty="0">
                <a:solidFill>
                  <a:schemeClr val="accent4"/>
                </a:solidFill>
              </a:rPr>
              <a:t>Афанасьевич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570" y="853082"/>
            <a:ext cx="3590642" cy="5895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41544" y="2078442"/>
            <a:ext cx="66202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4"/>
                </a:solidFill>
              </a:rPr>
              <a:t>награждён </a:t>
            </a:r>
          </a:p>
          <a:p>
            <a:r>
              <a:rPr lang="ru-RU" sz="3200" b="1" dirty="0">
                <a:solidFill>
                  <a:schemeClr val="accent4"/>
                </a:solidFill>
              </a:rPr>
              <a:t>орденом Красной Звезды, </a:t>
            </a:r>
          </a:p>
          <a:p>
            <a:r>
              <a:rPr lang="ru-RU" sz="3200" b="1" dirty="0">
                <a:solidFill>
                  <a:schemeClr val="accent4"/>
                </a:solidFill>
              </a:rPr>
              <a:t>медалью «За оборону Москвы», </a:t>
            </a:r>
          </a:p>
          <a:p>
            <a:r>
              <a:rPr lang="ru-RU" sz="3200" b="1" dirty="0">
                <a:solidFill>
                  <a:schemeClr val="accent4"/>
                </a:solidFill>
              </a:rPr>
              <a:t>другими боевыми </a:t>
            </a:r>
            <a:r>
              <a:rPr lang="ru-RU" sz="3200" b="1" dirty="0" smtClean="0">
                <a:solidFill>
                  <a:schemeClr val="accent4"/>
                </a:solidFill>
              </a:rPr>
              <a:t>наградами</a:t>
            </a:r>
          </a:p>
          <a:p>
            <a:endParaRPr lang="ru-RU" sz="3200" b="1" dirty="0">
              <a:solidFill>
                <a:schemeClr val="accent4"/>
              </a:solidFill>
            </a:endParaRPr>
          </a:p>
          <a:p>
            <a:r>
              <a:rPr lang="ru-RU" sz="3200" b="1" dirty="0" smtClean="0">
                <a:solidFill>
                  <a:schemeClr val="accent4"/>
                </a:solidFill>
              </a:rPr>
              <a:t>1943 г.  - избач в с. </a:t>
            </a:r>
            <a:r>
              <a:rPr lang="ru-RU" sz="3200" b="1" dirty="0" err="1" smtClean="0">
                <a:solidFill>
                  <a:schemeClr val="accent4"/>
                </a:solidFill>
              </a:rPr>
              <a:t>Чердынцево</a:t>
            </a:r>
            <a:endParaRPr lang="ru-RU" sz="32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853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71" y="164730"/>
            <a:ext cx="190182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29196" y="2185718"/>
            <a:ext cx="4911262" cy="5387110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sz="2000" dirty="0" smtClean="0">
                <a:latin typeface="+mj-lt"/>
              </a:rPr>
              <a:t>	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6398" y="6419725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10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48000" y="0"/>
            <a:ext cx="8839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4"/>
                </a:solidFill>
              </a:rPr>
              <a:t>Библиотекари - участники Великой Отечественной войны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436864" y="2835366"/>
            <a:ext cx="34503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/>
                </a:solidFill>
              </a:rPr>
              <a:t>Встреча с односельчанами</a:t>
            </a:r>
          </a:p>
          <a:p>
            <a:pPr algn="ctr"/>
            <a:r>
              <a:rPr lang="ru-RU" sz="3200" b="1" dirty="0" smtClean="0">
                <a:solidFill>
                  <a:schemeClr val="accent4"/>
                </a:solidFill>
              </a:rPr>
              <a:t>2013 г.</a:t>
            </a:r>
            <a:endParaRPr lang="ru-RU" sz="3200" b="1" dirty="0">
              <a:solidFill>
                <a:schemeClr val="accent4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83" y="1646112"/>
            <a:ext cx="7413625" cy="477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3930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02" y="182790"/>
            <a:ext cx="1901825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22057" y="1178121"/>
            <a:ext cx="8069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422829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23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614" y="1639786"/>
            <a:ext cx="3985986" cy="433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22057" y="183077"/>
            <a:ext cx="77330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Профессия длиною в 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жизнь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21400" y="3232932"/>
            <a:ext cx="60065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Иванова Любовь Ивановна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заведующая 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Далматовской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Детской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библиотекой</a:t>
            </a:r>
          </a:p>
        </p:txBody>
      </p:sp>
    </p:spTree>
    <p:extLst>
      <p:ext uri="{BB962C8B-B14F-4D97-AF65-F5344CB8AC3E}">
        <p14:creationId xmlns:p14="http://schemas.microsoft.com/office/powerpoint/2010/main" val="3101406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83" y="139678"/>
            <a:ext cx="190182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24914" y="1375689"/>
            <a:ext cx="50376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698" y="6350696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11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71" y="1117641"/>
            <a:ext cx="3137695" cy="455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04966" y="1575744"/>
            <a:ext cx="291558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4"/>
                </a:solidFill>
              </a:rPr>
              <a:t>Награды: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4"/>
                </a:solidFill>
              </a:rPr>
              <a:t>медаль «</a:t>
            </a:r>
            <a:r>
              <a:rPr lang="ru-RU" sz="2400" b="1" dirty="0">
                <a:solidFill>
                  <a:schemeClr val="accent4"/>
                </a:solidFill>
              </a:rPr>
              <a:t>За оборону Заполярья»,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4"/>
                </a:solidFill>
              </a:rPr>
              <a:t>медаль «</a:t>
            </a:r>
            <a:r>
              <a:rPr lang="ru-RU" sz="2400" b="1" dirty="0">
                <a:solidFill>
                  <a:schemeClr val="accent4"/>
                </a:solidFill>
              </a:rPr>
              <a:t>За отвагу»,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>
                <a:solidFill>
                  <a:schemeClr val="accent4"/>
                </a:solidFill>
              </a:rPr>
              <a:t> медаль «За победу над Германией»</a:t>
            </a:r>
          </a:p>
          <a:p>
            <a:r>
              <a:rPr lang="ru-RU" dirty="0" smtClean="0">
                <a:solidFill>
                  <a:schemeClr val="accent4"/>
                </a:solidFill>
              </a:rPr>
              <a:t> </a:t>
            </a:r>
            <a:endParaRPr lang="ru-RU" dirty="0">
              <a:solidFill>
                <a:schemeClr val="accent4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618" y="1233965"/>
            <a:ext cx="5534764" cy="4232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612215" y="139678"/>
            <a:ext cx="85797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Широков Александр Павлович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96000" y="560002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В 1945 г. стал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первым заведующим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</a:rPr>
              <a:t>Широковской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сельской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библиотекой.</a:t>
            </a:r>
          </a:p>
        </p:txBody>
      </p:sp>
    </p:spTree>
    <p:extLst>
      <p:ext uri="{BB962C8B-B14F-4D97-AF65-F5344CB8AC3E}">
        <p14:creationId xmlns:p14="http://schemas.microsoft.com/office/powerpoint/2010/main" val="1659695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59" y="179841"/>
            <a:ext cx="1901825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10401" y="1800439"/>
            <a:ext cx="50509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229" y="637942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24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39483" y="643753"/>
            <a:ext cx="102749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«Когда вся Россия надела шинели 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…»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74" y="1512960"/>
            <a:ext cx="6336337" cy="4746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363148" y="5018699"/>
            <a:ext cx="377961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Коновалова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Ольга Александровна,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ведущий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методист</a:t>
            </a:r>
          </a:p>
          <a:p>
            <a:pPr algn="ctr"/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</a:rPr>
              <a:t>Далматовской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ЦБ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 descr="C:\Users\host10_user1\Downloads\Коновалова О.А.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874" y="1413194"/>
            <a:ext cx="2968160" cy="350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647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="" xmlns:a16="http://schemas.microsoft.com/office/drawing/2014/main" id="{8B1B4C9E-8A3B-4E31-A9F9-75187112C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0400" y="1909347"/>
            <a:ext cx="7620000" cy="4728092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sz="2000" dirty="0" smtClean="0">
                <a:latin typeface="+mj-lt"/>
              </a:rPr>
              <a:t>	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15" y="139678"/>
            <a:ext cx="190182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242" y="6452773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13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42993" y="188344"/>
            <a:ext cx="88868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accent4"/>
                </a:solidFill>
              </a:rPr>
              <a:t>Назарова Зинаида Григорьевна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15790" y="1009453"/>
            <a:ext cx="6102551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accent4"/>
              </a:solidFill>
            </a:endParaRPr>
          </a:p>
          <a:p>
            <a:r>
              <a:rPr lang="ru-RU" sz="3200" b="1" dirty="0">
                <a:solidFill>
                  <a:schemeClr val="accent4"/>
                </a:solidFill>
              </a:rPr>
              <a:t>фронтовые награды:</a:t>
            </a:r>
          </a:p>
          <a:p>
            <a:r>
              <a:rPr lang="ru-RU" sz="3200" b="1" dirty="0">
                <a:solidFill>
                  <a:schemeClr val="accent4"/>
                </a:solidFill>
              </a:rPr>
              <a:t>•	Медаль «За оборону Ленинграда» от 9 сентября 1944 г.;</a:t>
            </a:r>
          </a:p>
          <a:p>
            <a:r>
              <a:rPr lang="ru-RU" sz="3200" b="1" dirty="0">
                <a:solidFill>
                  <a:schemeClr val="accent4"/>
                </a:solidFill>
              </a:rPr>
              <a:t>•	Медаль «За победу над Германией в Великой Отечественной войне 1941-1945гг.» от 20 апреля 1946 г.;</a:t>
            </a:r>
          </a:p>
          <a:p>
            <a:r>
              <a:rPr lang="ru-RU" sz="3200" b="1" dirty="0">
                <a:solidFill>
                  <a:schemeClr val="accent4"/>
                </a:solidFill>
              </a:rPr>
              <a:t>•	Орден Отечественной войны II степени от 11 марта 1985 г.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15" y="1931937"/>
            <a:ext cx="5133975" cy="361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3214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85" y="227361"/>
            <a:ext cx="190182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45944" y="1838908"/>
            <a:ext cx="51750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3256" y="6364906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14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91" y="1572311"/>
            <a:ext cx="6285454" cy="4893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05909" y="125761"/>
            <a:ext cx="921507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accent4"/>
                </a:solidFill>
              </a:rPr>
              <a:t>Библиотекари - участники Великой Отечественной войны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113445" y="2559853"/>
            <a:ext cx="45238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/>
                </a:solidFill>
              </a:rPr>
              <a:t>Встреча </a:t>
            </a:r>
          </a:p>
          <a:p>
            <a:pPr algn="ctr"/>
            <a:r>
              <a:rPr lang="ru-RU" sz="3200" b="1" dirty="0" smtClean="0">
                <a:solidFill>
                  <a:schemeClr val="accent4"/>
                </a:solidFill>
              </a:rPr>
              <a:t>Назаровой</a:t>
            </a:r>
          </a:p>
          <a:p>
            <a:pPr algn="ctr"/>
            <a:r>
              <a:rPr lang="ru-RU" sz="3200" b="1" dirty="0" smtClean="0">
                <a:solidFill>
                  <a:schemeClr val="accent4"/>
                </a:solidFill>
              </a:rPr>
              <a:t> </a:t>
            </a:r>
            <a:r>
              <a:rPr lang="ru-RU" sz="3000" b="1" dirty="0" smtClean="0">
                <a:solidFill>
                  <a:schemeClr val="accent4"/>
                </a:solidFill>
              </a:rPr>
              <a:t>Зинаиды Григорьевны</a:t>
            </a:r>
          </a:p>
          <a:p>
            <a:pPr algn="ctr"/>
            <a:r>
              <a:rPr lang="ru-RU" sz="3200" b="1" dirty="0" smtClean="0">
                <a:solidFill>
                  <a:schemeClr val="accent4"/>
                </a:solidFill>
              </a:rPr>
              <a:t> </a:t>
            </a:r>
            <a:r>
              <a:rPr lang="ru-RU" sz="3200" b="1" dirty="0">
                <a:solidFill>
                  <a:schemeClr val="accent4"/>
                </a:solidFill>
              </a:rPr>
              <a:t>со </a:t>
            </a:r>
            <a:r>
              <a:rPr lang="ru-RU" sz="3200" b="1" dirty="0" smtClean="0">
                <a:solidFill>
                  <a:schemeClr val="accent4"/>
                </a:solidFill>
              </a:rPr>
              <a:t>школьниками</a:t>
            </a:r>
            <a:endParaRPr lang="ru-RU" sz="32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699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461631" y="1374825"/>
            <a:ext cx="65314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+mj-lt"/>
              </a:rPr>
              <a:t>	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+mj-lt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06" y="164730"/>
            <a:ext cx="190182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805" y="6405211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15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50" y="1475766"/>
            <a:ext cx="6753151" cy="506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31344" y="164730"/>
            <a:ext cx="93617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История библиотек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Юргамышского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района в годы Великой Отечественной войны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838" y="1475766"/>
            <a:ext cx="3446562" cy="4812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0714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21941" y="1477948"/>
            <a:ext cx="68217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74" y="251669"/>
            <a:ext cx="1901825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2859" y="6408325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16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768600" y="284104"/>
            <a:ext cx="90750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История библиотек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Юргамышского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района в годы Великой Отечественной войны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35" y="1539293"/>
            <a:ext cx="3275915" cy="4869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91770" y="2649220"/>
            <a:ext cx="474102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Вдовина Вера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Павловна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,</a:t>
            </a:r>
          </a:p>
          <a:p>
            <a:pPr algn="ctr"/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</a:rPr>
              <a:t>Зав.информационно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-методическим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отделом </a:t>
            </a:r>
            <a:r>
              <a:rPr lang="ru-RU" sz="2400" b="1" dirty="0" err="1" smtClean="0">
                <a:solidFill>
                  <a:schemeClr val="accent1">
                    <a:lumMod val="50000"/>
                  </a:schemeClr>
                </a:solidFill>
              </a:rPr>
              <a:t>Юргамышской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центральной библиотеки 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Курганской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области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948" y="1706095"/>
            <a:ext cx="3444875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023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8" y="210825"/>
            <a:ext cx="190182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0153" y="195539"/>
            <a:ext cx="93945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39075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40841" y="128551"/>
            <a:ext cx="100616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err="1">
                <a:solidFill>
                  <a:schemeClr val="accent4"/>
                </a:solidFill>
              </a:rPr>
              <a:t>Библио</a:t>
            </a:r>
            <a:r>
              <a:rPr lang="ru-RU" sz="4400" b="1" dirty="0">
                <a:solidFill>
                  <a:schemeClr val="accent4"/>
                </a:solidFill>
              </a:rPr>
              <a:t>-экспедиция ‘’Память жива!‘’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6" y="1020245"/>
            <a:ext cx="3773487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645" y="977383"/>
            <a:ext cx="3803650" cy="541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54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59" y="222907"/>
            <a:ext cx="1901825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90772" y="1823821"/>
            <a:ext cx="64012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	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8631" y="6348136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17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479800" y="286963"/>
            <a:ext cx="784124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Вяткин Михаил Наумович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33" y="1377948"/>
            <a:ext cx="6770687" cy="4562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79800" y="5995474"/>
            <a:ext cx="3680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супругой Марией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Михайловной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712206" y="1113552"/>
            <a:ext cx="4324623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Награждён</a:t>
            </a:r>
          </a:p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орденом Отечественной войны II степени, 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- медалью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«За отвагу», 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медалью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«За победу над Японией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»,</a:t>
            </a: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«Медаль Жукова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»,</a:t>
            </a:r>
          </a:p>
          <a:p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Ветеран труда за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вклад в культурную жизнь района награждён значком Министерства культуры РСФСР «За отличную работу».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7770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64851"/>
            <a:ext cx="1901825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65485" y="1772498"/>
            <a:ext cx="69233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300" y="6397785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18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431141" y="63251"/>
            <a:ext cx="955765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Ковалёва Роза Трофимовна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768" y="881265"/>
            <a:ext cx="3399631" cy="5039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44881" y="5860324"/>
            <a:ext cx="98471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зав отделом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Юргамышской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детской библиотеки 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" y="1009767"/>
            <a:ext cx="6697523" cy="4782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8465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31" y="150336"/>
            <a:ext cx="1901825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55193" y="1813008"/>
            <a:ext cx="6490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6426" y="6419725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19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407193" y="0"/>
            <a:ext cx="953806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Далматовская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 библиотека в 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годы Великой 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Отечественной войны – 1941 -1945 г. г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42" y="1997674"/>
            <a:ext cx="3669757" cy="4503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36592" y="2747879"/>
            <a:ext cx="720866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</a:rPr>
              <a:t>Мокрушникова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 Татьяна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Анатольевна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руководитель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литературно – поэтического клуба «</a:t>
            </a:r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</a:rPr>
              <a:t>Исетский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 причал» при </a:t>
            </a:r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</a:rPr>
              <a:t>Далматовской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 центральной библиотеке</a:t>
            </a:r>
          </a:p>
        </p:txBody>
      </p:sp>
    </p:spTree>
    <p:extLst>
      <p:ext uri="{BB962C8B-B14F-4D97-AF65-F5344CB8AC3E}">
        <p14:creationId xmlns:p14="http://schemas.microsoft.com/office/powerpoint/2010/main" val="4171671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06793"/>
            <a:ext cx="1901825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50744" y="1688173"/>
            <a:ext cx="4978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754" y="6364906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20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747812" y="151217"/>
            <a:ext cx="90813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Чернышева Евгения Иосифовна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9" y="1007079"/>
            <a:ext cx="3736181" cy="5542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02200" y="1318841"/>
            <a:ext cx="6578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1942 года  – библиотекарь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Далматовской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районной библиотеки.</a:t>
            </a:r>
          </a:p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С 1944 г. по 1948 гг. заведовала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Далматовской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районной библиотекой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02200" y="4441974"/>
            <a:ext cx="66856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Награды: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медаль «За доблестный труд в Великой Отечественной войне 1941 – 1945 гг.,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медаль «За победу над Германией»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983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31" y="168275"/>
            <a:ext cx="1901825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00801" y="1603882"/>
            <a:ext cx="5660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8344" y="6409231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26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225958" y="29706"/>
            <a:ext cx="74857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accent3">
                    <a:lumMod val="75000"/>
                  </a:schemeClr>
                </a:solidFill>
              </a:rPr>
              <a:t>Исследовательская работа</a:t>
            </a:r>
            <a:endParaRPr lang="ru-RU" sz="4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8" y="1712649"/>
            <a:ext cx="3511550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348" y="1070699"/>
            <a:ext cx="2792413" cy="393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50" y="3944798"/>
            <a:ext cx="405932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2" y="1070699"/>
            <a:ext cx="3213100" cy="492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084" y="1079937"/>
            <a:ext cx="3059716" cy="47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678862" y="6070677"/>
            <a:ext cx="2969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Коллекция НЭБ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1885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16" y="179365"/>
            <a:ext cx="1901825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65257" y="1710007"/>
            <a:ext cx="50509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5772" y="6350391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27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404869" y="35158"/>
            <a:ext cx="82410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chemeClr val="accent3">
                    <a:lumMod val="75000"/>
                  </a:schemeClr>
                </a:solidFill>
              </a:rPr>
              <a:t>Избы-читальни </a:t>
            </a:r>
            <a:r>
              <a:rPr lang="ru-RU" sz="4400" b="1" dirty="0">
                <a:solidFill>
                  <a:schemeClr val="accent3">
                    <a:lumMod val="75000"/>
                  </a:schemeClr>
                </a:solidFill>
              </a:rPr>
              <a:t>в годы войны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49" y="1303998"/>
            <a:ext cx="7507259" cy="5046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354767" y="5631934"/>
            <a:ext cx="40719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Белозерская изба-читальня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3693"/>
            <a:ext cx="4021491" cy="2887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786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59" y="124732"/>
            <a:ext cx="1901825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6112" y="0"/>
            <a:ext cx="110418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Библиотеки </a:t>
            </a:r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Щучанского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 района</a:t>
            </a:r>
          </a:p>
          <a:p>
            <a:pPr algn="r"/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в годы Великой Отечественной войны</a:t>
            </a:r>
          </a:p>
          <a:p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	</a:t>
            </a:r>
            <a:endParaRPr lang="ru-RU" sz="44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7659" y="6399263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28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19" y="1665479"/>
            <a:ext cx="3235330" cy="469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14506" y="5788401"/>
            <a:ext cx="1507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1921 - 2005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850" y="1733788"/>
            <a:ext cx="3563150" cy="466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77946" y="2983390"/>
            <a:ext cx="5503558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Рогозин </a:t>
            </a:r>
            <a:endParaRPr lang="ru-RU" sz="3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Григорий Тимофеевич, </a:t>
            </a:r>
          </a:p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с 1943г. – избач,</a:t>
            </a:r>
          </a:p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 с 1953-1992 -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библиотекарь 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2120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008" y="1597164"/>
            <a:ext cx="7973570" cy="5260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39" y="172530"/>
            <a:ext cx="1901825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551" y="-180530"/>
            <a:ext cx="11283950" cy="224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58633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45" y="158207"/>
            <a:ext cx="1901825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430" y="633841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29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262970" y="597945"/>
            <a:ext cx="107010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err="1" smtClean="0">
                <a:solidFill>
                  <a:schemeClr val="accent2">
                    <a:lumMod val="75000"/>
                  </a:schemeClr>
                </a:solidFill>
              </a:rPr>
              <a:t>Воложанина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 Александра Прокопьевна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43" y="1592818"/>
            <a:ext cx="3243877" cy="471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05272" y="2348468"/>
            <a:ext cx="73411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награждена медалью</a:t>
            </a:r>
          </a:p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«За доблестный труд в Великой Отечественной войне 1941–1945 гг.» (1967 г.),</a:t>
            </a:r>
            <a:endParaRPr lang="ru-RU" sz="32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32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Заслуженный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работник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культуры (1976) 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18181" y="5868772"/>
            <a:ext cx="1353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1929-1996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0225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02" y="179614"/>
            <a:ext cx="1901825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08913" y="1349165"/>
            <a:ext cx="60669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+mj-lt"/>
              </a:rPr>
              <a:t>	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670" y="6365923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30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084508" y="150234"/>
            <a:ext cx="65224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Именные библиотеки 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114" y="1349165"/>
            <a:ext cx="3819721" cy="5444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113" y="1533831"/>
            <a:ext cx="252412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398" y="1533831"/>
            <a:ext cx="2527302" cy="3386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484" y="4071474"/>
            <a:ext cx="2278060" cy="2442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4390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97" y="139678"/>
            <a:ext cx="190182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5519249" y="1503462"/>
            <a:ext cx="6144712" cy="452596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sz="2000" smtClean="0">
                <a:latin typeface="Arial" pitchFamily="34" charset="0"/>
                <a:cs typeface="Arial" pitchFamily="34" charset="0"/>
              </a:rPr>
              <a:t>	</a:t>
            </a:r>
            <a:endParaRPr lang="ru-RU" sz="2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795" y="636923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3134421"/>
            <a:ext cx="5211763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943" y="3611186"/>
            <a:ext cx="4310063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399" y="855541"/>
            <a:ext cx="5694363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27698" y="86100"/>
            <a:ext cx="74857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accent4"/>
                </a:solidFill>
              </a:rPr>
              <a:t>Исследовательская работа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48" y="855541"/>
            <a:ext cx="5426075" cy="32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12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21713" y="1367245"/>
            <a:ext cx="47672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17" y="261030"/>
            <a:ext cx="1901825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148" y="6433847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21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999" y="1658552"/>
            <a:ext cx="7669213" cy="4959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87600" y="154558"/>
            <a:ext cx="9804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За доблестный труд в Великой Отечественной войне1941–1945 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гг.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17" y="2441427"/>
            <a:ext cx="3083128" cy="2949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46934" y="4844534"/>
            <a:ext cx="913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2025 г.</a:t>
            </a:r>
          </a:p>
        </p:txBody>
      </p:sp>
    </p:spTree>
    <p:extLst>
      <p:ext uri="{BB962C8B-B14F-4D97-AF65-F5344CB8AC3E}">
        <p14:creationId xmlns:p14="http://schemas.microsoft.com/office/powerpoint/2010/main" val="7522064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61" y="208393"/>
            <a:ext cx="1901825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02400" y="1676790"/>
            <a:ext cx="52832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3312" y="6528191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22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90799" y="101921"/>
            <a:ext cx="919480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Доблестный труд </a:t>
            </a:r>
            <a:b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в Великой Отечественной войне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799" y="1676790"/>
            <a:ext cx="3639345" cy="493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541" y="1773170"/>
            <a:ext cx="3450659" cy="474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41934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60" y="107043"/>
            <a:ext cx="1901825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97715" y="1733550"/>
            <a:ext cx="67055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7660" y="6322099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36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7600"/>
            <a:ext cx="5731670" cy="425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39484" y="77178"/>
            <a:ext cx="1015251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Библиотекари Южного Зауралья в годы Великой Отечественной войны </a:t>
            </a:r>
            <a:b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1941-1945 гг.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954" y="2435281"/>
            <a:ext cx="5660446" cy="415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79334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1" y="0"/>
            <a:ext cx="1901825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916" y="6342874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31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15590" y="1511300"/>
            <a:ext cx="33523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Киселёва Любовь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Николаевна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1926-2024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prstClr val="black"/>
                </a:solidFill>
              </a:rPr>
              <a:t> 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366" y="2644180"/>
            <a:ext cx="2380836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67978" y="1603270"/>
            <a:ext cx="37256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Филонцева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Валентина Николаевна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1932 г.р.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573" y="2742596"/>
            <a:ext cx="2368550" cy="343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601" y="2793197"/>
            <a:ext cx="2271712" cy="3329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366914" y="1649799"/>
            <a:ext cx="38250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Шишмаренкова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Екатерина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Феодосьевна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1932 - 2019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1697" y="358230"/>
            <a:ext cx="117703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</a:rPr>
              <a:t>Награждены медалью  «За 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доблестный труд в Великой Отечественной войне1941–1945 гг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</a:rPr>
              <a:t>.»</a:t>
            </a:r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25903" y="6063655"/>
            <a:ext cx="1092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1992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г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84467" y="6175848"/>
            <a:ext cx="1092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1983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г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925656" y="6208683"/>
            <a:ext cx="1092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1945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г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860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74" y="121557"/>
            <a:ext cx="1901825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18630" y="1225689"/>
            <a:ext cx="62701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345" y="6362550"/>
            <a:ext cx="4789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32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86" y="1165641"/>
            <a:ext cx="4251444" cy="53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78990" y="176574"/>
            <a:ext cx="85354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Киселёва Любовь Николаевна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44602" y="6043329"/>
            <a:ext cx="2407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306437" y="3933815"/>
            <a:ext cx="128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1909-1981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53999" y="6012551"/>
            <a:ext cx="17508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1926-2024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18630" y="2241044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награждена медалью </a:t>
            </a:r>
            <a:endParaRPr lang="ru-RU" sz="3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«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За доблестный труд в Великой Отечественной войне 1941–1945 гг.» (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1992г.),</a:t>
            </a:r>
          </a:p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юбилейными медалями ко дню победы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4402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01" y="187778"/>
            <a:ext cx="1901825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73486" y="1441424"/>
            <a:ext cx="62266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1201" y="6356980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40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01" y="1117393"/>
            <a:ext cx="7792367" cy="4542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204013"/>
            <a:ext cx="3406703" cy="433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58384" y="5710649"/>
            <a:ext cx="68336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с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1943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по 1951 гг. - 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первый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директор 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Курганской Областной библиотеки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11802" y="187778"/>
            <a:ext cx="63783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Хузе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 Ольга Фёдоровна </a:t>
            </a:r>
          </a:p>
        </p:txBody>
      </p:sp>
    </p:spTree>
    <p:extLst>
      <p:ext uri="{BB962C8B-B14F-4D97-AF65-F5344CB8AC3E}">
        <p14:creationId xmlns:p14="http://schemas.microsoft.com/office/powerpoint/2010/main" val="15902238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3607" y="73390"/>
            <a:ext cx="99422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Фадеев Александр 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Иванович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1" y="103868"/>
            <a:ext cx="1901825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631" y="6411838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41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407" y="1073178"/>
            <a:ext cx="6869793" cy="4569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49800" y="576550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Композитор, Заслуженный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работник культуры Российской Федерации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185503" y="4927600"/>
            <a:ext cx="17406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1941-2016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8352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60" y="9752"/>
            <a:ext cx="1901825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57486" y="1562290"/>
            <a:ext cx="7489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7660" y="6350391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33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38" y="-138679"/>
            <a:ext cx="790733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1" y="1110750"/>
            <a:ext cx="3508622" cy="564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606" y="1448453"/>
            <a:ext cx="3590925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55282" y="3079976"/>
            <a:ext cx="604768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кандидат исторических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наук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заместитель директора </a:t>
            </a:r>
          </a:p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КОУНБ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им. А. К Югова  </a:t>
            </a:r>
          </a:p>
        </p:txBody>
      </p:sp>
    </p:spTree>
    <p:extLst>
      <p:ext uri="{BB962C8B-B14F-4D97-AF65-F5344CB8AC3E}">
        <p14:creationId xmlns:p14="http://schemas.microsoft.com/office/powerpoint/2010/main" val="2684780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89" y="-159194"/>
            <a:ext cx="790733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1825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317" y="965548"/>
            <a:ext cx="3919537" cy="408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0" y="913955"/>
            <a:ext cx="2773363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028" y="5101780"/>
            <a:ext cx="4456113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475" y="5125656"/>
            <a:ext cx="4200525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93206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45" y="121557"/>
            <a:ext cx="1901825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74971" y="1818036"/>
            <a:ext cx="49929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3145" y="6342352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34</a:t>
            </a: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549" y="20638"/>
            <a:ext cx="790733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89" y="1456027"/>
            <a:ext cx="11540951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9247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2" y="133502"/>
            <a:ext cx="190182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68686" y="1514315"/>
            <a:ext cx="68217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1A1A1A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0192" y="648866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5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761" y="879236"/>
            <a:ext cx="4133850" cy="570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806" y="970518"/>
            <a:ext cx="3925887" cy="551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7925" y="-20082"/>
            <a:ext cx="74857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accent4"/>
                </a:solidFill>
              </a:rPr>
              <a:t>Исследовательская работа</a:t>
            </a:r>
          </a:p>
        </p:txBody>
      </p:sp>
    </p:spTree>
    <p:extLst>
      <p:ext uri="{BB962C8B-B14F-4D97-AF65-F5344CB8AC3E}">
        <p14:creationId xmlns:p14="http://schemas.microsoft.com/office/powerpoint/2010/main" val="318624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75" y="107043"/>
            <a:ext cx="1901825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73486" y="1360622"/>
            <a:ext cx="66185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3752" y="6298786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35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75" y="1360622"/>
            <a:ext cx="643890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69787" y="8172"/>
            <a:ext cx="9722213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Подвиги героев Победы – 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помним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! </a:t>
            </a:r>
            <a:endParaRPr lang="ru-RU" sz="4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краеведческая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конференция </a:t>
            </a:r>
            <a:endParaRPr lang="ru-RU" sz="24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21" y="1541596"/>
            <a:ext cx="5124450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049" y="4210268"/>
            <a:ext cx="1395394" cy="2619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90587" y="6017458"/>
            <a:ext cx="56492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Катайская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центральная библиотека 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1018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73" y="205468"/>
            <a:ext cx="1901825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52571" y="1545441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200" y="6412983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42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799" y="427718"/>
            <a:ext cx="7413625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67360" y="5106385"/>
            <a:ext cx="68445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76764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06" y="164731"/>
            <a:ext cx="190182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74707" y="1816809"/>
            <a:ext cx="61721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543" y="6449199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6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61090" y="146957"/>
            <a:ext cx="74857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accent4"/>
                </a:solidFill>
              </a:rPr>
              <a:t>Исследовательская работа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4" y="916398"/>
            <a:ext cx="532765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694" y="916398"/>
            <a:ext cx="4475163" cy="495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946" y="2292914"/>
            <a:ext cx="3316287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025" y="1816809"/>
            <a:ext cx="3524250" cy="47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35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10" y="227361"/>
            <a:ext cx="190182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74970" y="1751425"/>
            <a:ext cx="50992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257" y="627120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48910" y="1104355"/>
            <a:ext cx="903265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</a:rPr>
              <a:t>библиотекари 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– участники Великой Отечественной войны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</a:rPr>
              <a:t>;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библиотекари – труженики тыла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</a:rPr>
              <a:t>;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перестройка библиотек на военный лад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</a:rPr>
              <a:t>;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избы-читальни в годы войны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</a:rPr>
              <a:t>;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</a:rPr>
              <a:t>деятельность 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</a:rPr>
              <a:t>современных библиотек по сохранению памяти о работе библиотек в годы Великой Отечественной войны.</a:t>
            </a:r>
            <a:br>
              <a:rPr lang="ru-RU" sz="3600" dirty="0">
                <a:solidFill>
                  <a:schemeClr val="accent1">
                    <a:lumMod val="50000"/>
                  </a:schemeClr>
                </a:solidFill>
              </a:rPr>
            </a:br>
            <a:endParaRPr lang="ru-RU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95799" y="227361"/>
            <a:ext cx="74857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accent4"/>
                </a:solidFill>
              </a:rPr>
              <a:t>Исследовательская работа</a:t>
            </a:r>
          </a:p>
        </p:txBody>
      </p:sp>
    </p:spTree>
    <p:extLst>
      <p:ext uri="{BB962C8B-B14F-4D97-AF65-F5344CB8AC3E}">
        <p14:creationId xmlns:p14="http://schemas.microsoft.com/office/powerpoint/2010/main" val="301798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1" y="157417"/>
            <a:ext cx="190182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87" y="0"/>
            <a:ext cx="904081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49" y="1176337"/>
            <a:ext cx="3801088" cy="5321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567" y="1300163"/>
            <a:ext cx="3399345" cy="5049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242" y="3023172"/>
            <a:ext cx="37433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073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79656" y="1983324"/>
            <a:ext cx="43107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158954"/>
            <a:ext cx="1901825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715" y="6425231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25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47998" y="-108380"/>
            <a:ext cx="90423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Суровая правда войны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47" y="669513"/>
            <a:ext cx="4251547" cy="594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894" y="862631"/>
            <a:ext cx="74679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08155" y="5846381"/>
            <a:ext cx="6783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Коллектив Шадринской библиотеки, 40-е гг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659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21174" y="2385545"/>
            <a:ext cx="6964073" cy="4399768"/>
          </a:xfrm>
        </p:spPr>
        <p:txBody>
          <a:bodyPr>
            <a:normAutofit/>
          </a:bodyPr>
          <a:lstStyle/>
          <a:p>
            <a:pPr marL="109728" indent="0">
              <a:lnSpc>
                <a:spcPct val="170000"/>
              </a:lnSpc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	</a:t>
            </a:r>
            <a:endParaRPr lang="ru-RU" dirty="0"/>
          </a:p>
          <a:p>
            <a:endParaRPr lang="ru-RU" dirty="0" smtClean="0"/>
          </a:p>
          <a:p>
            <a:pPr marL="109728" indent="0">
              <a:buNone/>
            </a:pPr>
            <a:r>
              <a:rPr lang="ru-RU" sz="1800" dirty="0" smtClean="0">
                <a:latin typeface="+mj-lt"/>
              </a:rPr>
              <a:t>	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4" y="152204"/>
            <a:ext cx="190182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6554" y="6415981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480098" y="152204"/>
            <a:ext cx="74857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accent4"/>
                </a:solidFill>
              </a:rPr>
              <a:t>Исследовательская работа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66" y="1271889"/>
            <a:ext cx="364595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331" y="1271888"/>
            <a:ext cx="2578100" cy="395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804212" y="5461874"/>
            <a:ext cx="747146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Сереброва Алевтина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Максимовна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(1900-1995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), директор Шадринской библиотеки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в1938-1941гг.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888" y="1271889"/>
            <a:ext cx="2439512" cy="382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932379" y="4850083"/>
            <a:ext cx="950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90-е </a:t>
            </a:r>
            <a:r>
              <a:rPr lang="ru-RU" b="1" dirty="0">
                <a:solidFill>
                  <a:schemeClr val="bg1"/>
                </a:solidFill>
              </a:rPr>
              <a:t>гг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930" y="4618275"/>
            <a:ext cx="104933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66421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Сетка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8401</TotalTime>
  <Words>2669</Words>
  <Application>Microsoft Office PowerPoint</Application>
  <PresentationFormat>Произвольный</PresentationFormat>
  <Paragraphs>314</Paragraphs>
  <Slides>41</Slides>
  <Notes>41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Открытая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Повышение квалификации  библиотечных специалистов  Курганской области</dc:title>
  <dc:creator>1315470</dc:creator>
  <cp:lastModifiedBy>Сотрудник</cp:lastModifiedBy>
  <cp:revision>498</cp:revision>
  <dcterms:created xsi:type="dcterms:W3CDTF">2024-04-14T06:16:32Z</dcterms:created>
  <dcterms:modified xsi:type="dcterms:W3CDTF">2026-02-10T03:42:59Z</dcterms:modified>
</cp:coreProperties>
</file>