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sldIdLst>
    <p:sldId id="256" r:id="rId2"/>
    <p:sldId id="293" r:id="rId3"/>
    <p:sldId id="296" r:id="rId4"/>
    <p:sldId id="295" r:id="rId5"/>
    <p:sldId id="260" r:id="rId6"/>
    <p:sldId id="257" r:id="rId7"/>
    <p:sldId id="258" r:id="rId8"/>
    <p:sldId id="259" r:id="rId9"/>
    <p:sldId id="285" r:id="rId10"/>
    <p:sldId id="286" r:id="rId11"/>
    <p:sldId id="288" r:id="rId12"/>
    <p:sldId id="261" r:id="rId13"/>
    <p:sldId id="264" r:id="rId14"/>
    <p:sldId id="287" r:id="rId15"/>
    <p:sldId id="262" r:id="rId16"/>
    <p:sldId id="263" r:id="rId17"/>
    <p:sldId id="265" r:id="rId18"/>
    <p:sldId id="291" r:id="rId19"/>
    <p:sldId id="266" r:id="rId20"/>
    <p:sldId id="277" r:id="rId21"/>
    <p:sldId id="297" r:id="rId22"/>
    <p:sldId id="268" r:id="rId23"/>
    <p:sldId id="267" r:id="rId24"/>
    <p:sldId id="269" r:id="rId25"/>
    <p:sldId id="271" r:id="rId26"/>
    <p:sldId id="272" r:id="rId27"/>
    <p:sldId id="273" r:id="rId28"/>
    <p:sldId id="274" r:id="rId29"/>
    <p:sldId id="298" r:id="rId30"/>
    <p:sldId id="275" r:id="rId31"/>
    <p:sldId id="276" r:id="rId32"/>
    <p:sldId id="283" r:id="rId33"/>
    <p:sldId id="279" r:id="rId34"/>
    <p:sldId id="284" r:id="rId35"/>
    <p:sldId id="281" r:id="rId36"/>
    <p:sldId id="280" r:id="rId37"/>
    <p:sldId id="278" r:id="rId38"/>
    <p:sldId id="282" r:id="rId39"/>
    <p:sldId id="289" r:id="rId40"/>
    <p:sldId id="294" r:id="rId4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7BB04A-F303-4159-BA05-AEE9A90BC771}" type="datetimeFigureOut">
              <a:rPr lang="ru-RU" smtClean="0"/>
              <a:t>22.08.2026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778528-EE8F-4D51-B907-F98620013E49}" type="slidenum">
              <a:rPr lang="ru-RU" smtClean="0"/>
              <a:t>‹#›</a:t>
            </a:fld>
            <a:endParaRPr lang="ru-RU"/>
          </a:p>
        </p:txBody>
      </p:sp>
    </p:spTree>
    <p:extLst>
      <p:ext uri="{BB962C8B-B14F-4D97-AF65-F5344CB8AC3E}">
        <p14:creationId xmlns:p14="http://schemas.microsoft.com/office/powerpoint/2010/main" val="2840960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latin typeface="Segoe UI" pitchFamily="34" charset="0"/>
                <a:cs typeface="Segoe UI" pitchFamily="34" charset="0"/>
              </a:rPr>
              <a:t>Свято-Успенский </a:t>
            </a:r>
            <a:r>
              <a:rPr lang="ru-RU" dirty="0" err="1" smtClean="0">
                <a:latin typeface="Segoe UI" pitchFamily="34" charset="0"/>
                <a:cs typeface="Segoe UI" pitchFamily="34" charset="0"/>
              </a:rPr>
              <a:t>Далматовский</a:t>
            </a:r>
            <a:r>
              <a:rPr lang="ru-RU" dirty="0" smtClean="0">
                <a:latin typeface="Segoe UI" pitchFamily="34" charset="0"/>
                <a:cs typeface="Segoe UI" pitchFamily="34" charset="0"/>
              </a:rPr>
              <a:t> мужской монастырь — православный монастырь, расположенный в городе Далматово Курганской области. / </a:t>
            </a:r>
            <a:r>
              <a:rPr lang="en-US" dirty="0" smtClean="0">
                <a:latin typeface="Segoe UI" pitchFamily="34" charset="0"/>
                <a:cs typeface="Segoe UI" pitchFamily="34" charset="0"/>
              </a:rPr>
              <a:t>The Holy Dormition Dalmatov Monastery is an Orthodox monastery located in the town of Dalmatovo in the Kurgan Region.</a:t>
            </a:r>
            <a:endParaRPr lang="ru-RU" dirty="0">
              <a:latin typeface="Segoe UI" pitchFamily="34" charset="0"/>
              <a:cs typeface="Segoe UI" pitchFamily="34" charset="0"/>
            </a:endParaRPr>
          </a:p>
        </p:txBody>
      </p:sp>
      <p:sp>
        <p:nvSpPr>
          <p:cNvPr id="4" name="Номер слайда 3"/>
          <p:cNvSpPr>
            <a:spLocks noGrp="1"/>
          </p:cNvSpPr>
          <p:nvPr>
            <p:ph type="sldNum" sz="quarter" idx="10"/>
          </p:nvPr>
        </p:nvSpPr>
        <p:spPr/>
        <p:txBody>
          <a:bodyPr/>
          <a:lstStyle/>
          <a:p>
            <a:fld id="{FA778528-EE8F-4D51-B907-F98620013E49}" type="slidenum">
              <a:rPr lang="ru-RU" smtClean="0"/>
              <a:t>1</a:t>
            </a:fld>
            <a:endParaRPr lang="ru-RU"/>
          </a:p>
        </p:txBody>
      </p:sp>
    </p:spTree>
    <p:extLst>
      <p:ext uri="{BB962C8B-B14F-4D97-AF65-F5344CB8AC3E}">
        <p14:creationId xmlns:p14="http://schemas.microsoft.com/office/powerpoint/2010/main" val="25840527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i="1" kern="1200" dirty="0" smtClean="0">
                <a:solidFill>
                  <a:schemeClr val="tx1"/>
                </a:solidFill>
                <a:effectLst/>
                <a:latin typeface="+mn-lt"/>
                <a:ea typeface="+mn-ea"/>
                <a:cs typeface="+mn-cs"/>
              </a:rPr>
              <a:t>В настоящее время монастырь является действующим / </a:t>
            </a:r>
            <a:r>
              <a:rPr kumimoji="0" lang="en-US" sz="1200" b="1" i="0" u="none" strike="noStrike" kern="1200" cap="none" spc="0" normalizeH="0" baseline="0" noProof="0" dirty="0" smtClean="0">
                <a:ln>
                  <a:noFill/>
                </a:ln>
                <a:solidFill>
                  <a:prstClr val="black"/>
                </a:solidFill>
                <a:effectLst/>
                <a:uLnTx/>
                <a:uFillTx/>
                <a:latin typeface="+mn-lt"/>
                <a:ea typeface="+mn-ea"/>
                <a:cs typeface="+mn-cs"/>
              </a:rPr>
              <a:t>The monastery is currently active</a:t>
            </a:r>
            <a:endParaRPr lang="ru-RU" dirty="0"/>
          </a:p>
        </p:txBody>
      </p:sp>
      <p:sp>
        <p:nvSpPr>
          <p:cNvPr id="4" name="Номер слайда 3"/>
          <p:cNvSpPr>
            <a:spLocks noGrp="1"/>
          </p:cNvSpPr>
          <p:nvPr>
            <p:ph type="sldNum" sz="quarter" idx="10"/>
          </p:nvPr>
        </p:nvSpPr>
        <p:spPr/>
        <p:txBody>
          <a:bodyPr/>
          <a:lstStyle/>
          <a:p>
            <a:fld id="{FA778528-EE8F-4D51-B907-F98620013E49}" type="slidenum">
              <a:rPr lang="ru-RU" smtClean="0"/>
              <a:t>18</a:t>
            </a:fld>
            <a:endParaRPr lang="ru-RU"/>
          </a:p>
        </p:txBody>
      </p:sp>
    </p:spTree>
    <p:extLst>
      <p:ext uri="{BB962C8B-B14F-4D97-AF65-F5344CB8AC3E}">
        <p14:creationId xmlns:p14="http://schemas.microsoft.com/office/powerpoint/2010/main" val="1432779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i="1" kern="1200" dirty="0" smtClean="0">
                <a:solidFill>
                  <a:schemeClr val="tx1"/>
                </a:solidFill>
                <a:effectLst/>
                <a:latin typeface="+mn-lt"/>
                <a:ea typeface="+mn-ea"/>
                <a:cs typeface="+mn-cs"/>
              </a:rPr>
              <a:t>Но часть его зданий все еще реставрируют. / </a:t>
            </a:r>
            <a:r>
              <a:rPr lang="en-US" sz="1200" b="1" kern="1200" dirty="0" smtClean="0">
                <a:solidFill>
                  <a:schemeClr val="tx1"/>
                </a:solidFill>
                <a:effectLst/>
                <a:latin typeface="+mn-lt"/>
                <a:ea typeface="+mn-ea"/>
                <a:cs typeface="+mn-cs"/>
              </a:rPr>
              <a:t>But some of its buildings are still undergoing restoration. </a:t>
            </a:r>
            <a:endParaRPr lang="ru-RU" dirty="0"/>
          </a:p>
        </p:txBody>
      </p:sp>
      <p:sp>
        <p:nvSpPr>
          <p:cNvPr id="4" name="Номер слайда 3"/>
          <p:cNvSpPr>
            <a:spLocks noGrp="1"/>
          </p:cNvSpPr>
          <p:nvPr>
            <p:ph type="sldNum" sz="quarter" idx="10"/>
          </p:nvPr>
        </p:nvSpPr>
        <p:spPr/>
        <p:txBody>
          <a:bodyPr/>
          <a:lstStyle/>
          <a:p>
            <a:fld id="{FA778528-EE8F-4D51-B907-F98620013E49}" type="slidenum">
              <a:rPr lang="ru-RU" smtClean="0"/>
              <a:t>19</a:t>
            </a:fld>
            <a:endParaRPr lang="ru-RU"/>
          </a:p>
        </p:txBody>
      </p:sp>
    </p:spTree>
    <p:extLst>
      <p:ext uri="{BB962C8B-B14F-4D97-AF65-F5344CB8AC3E}">
        <p14:creationId xmlns:p14="http://schemas.microsoft.com/office/powerpoint/2010/main" val="2448848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1. </a:t>
            </a:r>
            <a:r>
              <a:rPr lang="ru-RU" dirty="0" err="1" smtClean="0"/>
              <a:t>Скорбященский</a:t>
            </a:r>
            <a:r>
              <a:rPr lang="ru-RU" dirty="0" smtClean="0"/>
              <a:t> храм (1871-1881 гг.) 2. Усыпальница (1896 г.) 3. Успенский собор (1707-1719 гг.) 4. Надвратный храм ап. Иоанна Богослова (сер. XIX в.) 5. Часовня (1880-1881 гг.) 6. Монастырский музей 7. Гостиница 8. Часовня–купель 9. Трапезная 10. Братский корпус 11. Юго–западная башня (сер. XVIII в.) 12. Юго–восточная башня (сер. XVIII в.) 13. Северо–западная башня (Красный бастион) 14. Северо–восточная башня (сер. XVIII в.) 15. Восточные ворота 16. Хозяйственный корпус 17. Звонница 18. Памятник </a:t>
            </a:r>
            <a:r>
              <a:rPr lang="ru-RU" dirty="0" err="1" smtClean="0"/>
              <a:t>прп</a:t>
            </a:r>
            <a:r>
              <a:rPr lang="ru-RU" dirty="0" smtClean="0"/>
              <a:t>. </a:t>
            </a:r>
            <a:r>
              <a:rPr lang="ru-RU" dirty="0" err="1" smtClean="0"/>
              <a:t>Далмату</a:t>
            </a:r>
            <a:r>
              <a:rPr lang="ru-RU" dirty="0" smtClean="0"/>
              <a:t> 19. Поклонный крест 20. Памятник А.Н. Зырянову </a:t>
            </a:r>
            <a:endParaRPr lang="ru-RU" dirty="0"/>
          </a:p>
        </p:txBody>
      </p:sp>
      <p:sp>
        <p:nvSpPr>
          <p:cNvPr id="4" name="Номер слайда 3"/>
          <p:cNvSpPr>
            <a:spLocks noGrp="1"/>
          </p:cNvSpPr>
          <p:nvPr>
            <p:ph type="sldNum" sz="quarter" idx="10"/>
          </p:nvPr>
        </p:nvSpPr>
        <p:spPr/>
        <p:txBody>
          <a:bodyPr/>
          <a:lstStyle/>
          <a:p>
            <a:fld id="{FA778528-EE8F-4D51-B907-F98620013E49}" type="slidenum">
              <a:rPr lang="ru-RU" smtClean="0"/>
              <a:t>20</a:t>
            </a:fld>
            <a:endParaRPr lang="ru-RU"/>
          </a:p>
        </p:txBody>
      </p:sp>
    </p:spTree>
    <p:extLst>
      <p:ext uri="{BB962C8B-B14F-4D97-AF65-F5344CB8AC3E}">
        <p14:creationId xmlns:p14="http://schemas.microsoft.com/office/powerpoint/2010/main" val="416058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i="1" kern="1200" dirty="0" smtClean="0">
                <a:solidFill>
                  <a:schemeClr val="tx1"/>
                </a:solidFill>
                <a:effectLst/>
                <a:latin typeface="+mn-lt"/>
                <a:ea typeface="+mn-ea"/>
                <a:cs typeface="+mn-cs"/>
              </a:rPr>
              <a:t>Мощи святого </a:t>
            </a:r>
            <a:r>
              <a:rPr lang="ru-RU" sz="1200" i="1" kern="1200" dirty="0" err="1" smtClean="0">
                <a:solidFill>
                  <a:schemeClr val="tx1"/>
                </a:solidFill>
                <a:effectLst/>
                <a:latin typeface="+mn-lt"/>
                <a:ea typeface="+mn-ea"/>
                <a:cs typeface="+mn-cs"/>
              </a:rPr>
              <a:t>Далмата</a:t>
            </a:r>
            <a:r>
              <a:rPr lang="ru-RU" sz="1200" i="1" kern="1200" dirty="0" smtClean="0">
                <a:solidFill>
                  <a:schemeClr val="tx1"/>
                </a:solidFill>
                <a:effectLst/>
                <a:latin typeface="+mn-lt"/>
                <a:ea typeface="+mn-ea"/>
                <a:cs typeface="+mn-cs"/>
              </a:rPr>
              <a:t> </a:t>
            </a:r>
            <a:r>
              <a:rPr lang="ru-RU" sz="1200" i="1" kern="1200" dirty="0" err="1" smtClean="0">
                <a:solidFill>
                  <a:schemeClr val="tx1"/>
                </a:solidFill>
                <a:effectLst/>
                <a:latin typeface="+mn-lt"/>
                <a:ea typeface="+mn-ea"/>
                <a:cs typeface="+mn-cs"/>
              </a:rPr>
              <a:t>Исетского</a:t>
            </a:r>
            <a:r>
              <a:rPr lang="ru-RU" sz="1200" i="1" kern="1200" dirty="0" smtClean="0">
                <a:solidFill>
                  <a:schemeClr val="tx1"/>
                </a:solidFill>
                <a:effectLst/>
                <a:latin typeface="+mn-lt"/>
                <a:ea typeface="+mn-ea"/>
                <a:cs typeface="+mn-cs"/>
              </a:rPr>
              <a:t> были обретены в 1994 году во время раскопок и перенесены в восстановленный храм обители. </a:t>
            </a:r>
            <a:r>
              <a:rPr lang="ru-RU" sz="1200" i="1" kern="1200" dirty="0" err="1" smtClean="0">
                <a:solidFill>
                  <a:schemeClr val="tx1"/>
                </a:solidFill>
                <a:effectLst/>
                <a:latin typeface="+mn-lt"/>
                <a:ea typeface="+mn-ea"/>
                <a:cs typeface="+mn-cs"/>
              </a:rPr>
              <a:t>Далмат</a:t>
            </a:r>
            <a:r>
              <a:rPr lang="ru-RU" sz="1200" i="1" kern="1200" dirty="0" smtClean="0">
                <a:solidFill>
                  <a:schemeClr val="tx1"/>
                </a:solidFill>
                <a:effectLst/>
                <a:latin typeface="+mn-lt"/>
                <a:ea typeface="+mn-ea"/>
                <a:cs typeface="+mn-cs"/>
              </a:rPr>
              <a:t> </a:t>
            </a:r>
            <a:r>
              <a:rPr lang="ru-RU" sz="1200" i="1" kern="1200" dirty="0" err="1" smtClean="0">
                <a:solidFill>
                  <a:schemeClr val="tx1"/>
                </a:solidFill>
                <a:effectLst/>
                <a:latin typeface="+mn-lt"/>
                <a:ea typeface="+mn-ea"/>
                <a:cs typeface="+mn-cs"/>
              </a:rPr>
              <a:t>Исетский</a:t>
            </a:r>
            <a:r>
              <a:rPr lang="ru-RU" sz="1200" i="1" kern="1200" dirty="0" smtClean="0">
                <a:solidFill>
                  <a:schemeClr val="tx1"/>
                </a:solidFill>
                <a:effectLst/>
                <a:latin typeface="+mn-lt"/>
                <a:ea typeface="+mn-ea"/>
                <a:cs typeface="+mn-cs"/>
              </a:rPr>
              <a:t> причислен к лику святых. В 2004 году он был прославлен как </a:t>
            </a:r>
            <a:r>
              <a:rPr lang="ru-RU" sz="1200" i="1" kern="1200" dirty="0" err="1" smtClean="0">
                <a:solidFill>
                  <a:schemeClr val="tx1"/>
                </a:solidFill>
                <a:effectLst/>
                <a:latin typeface="+mn-lt"/>
                <a:ea typeface="+mn-ea"/>
                <a:cs typeface="+mn-cs"/>
              </a:rPr>
              <a:t>местночтимый</a:t>
            </a:r>
            <a:r>
              <a:rPr lang="ru-RU" sz="1200" i="1" kern="1200" dirty="0" smtClean="0">
                <a:solidFill>
                  <a:schemeClr val="tx1"/>
                </a:solidFill>
                <a:effectLst/>
                <a:latin typeface="+mn-lt"/>
                <a:ea typeface="+mn-ea"/>
                <a:cs typeface="+mn-cs"/>
              </a:rPr>
              <a:t> святой Курганской епархии, а в феврале 2013 года Архиерейский Собор Русской православной церкви утвердил его общецерковное почитание в лике преподобных.</a:t>
            </a:r>
            <a:endParaRPr lang="ru-RU" sz="1200" kern="1200" dirty="0" smtClean="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The relics of Saint Dalmat of </a:t>
            </a:r>
            <a:r>
              <a:rPr lang="en-US" sz="1200" b="1" kern="1200" dirty="0" err="1" smtClean="0">
                <a:solidFill>
                  <a:schemeClr val="tx1"/>
                </a:solidFill>
                <a:effectLst/>
                <a:latin typeface="+mn-lt"/>
                <a:ea typeface="+mn-ea"/>
                <a:cs typeface="+mn-cs"/>
              </a:rPr>
              <a:t>Isetsk</a:t>
            </a:r>
            <a:r>
              <a:rPr lang="en-US" sz="1200" b="1" kern="1200" dirty="0" smtClean="0">
                <a:solidFill>
                  <a:schemeClr val="tx1"/>
                </a:solidFill>
                <a:effectLst/>
                <a:latin typeface="+mn-lt"/>
                <a:ea typeface="+mn-ea"/>
                <a:cs typeface="+mn-cs"/>
              </a:rPr>
              <a:t> were discovered in 1994 during excavations and transferred to the restored monastery church. Dalmat of </a:t>
            </a:r>
            <a:r>
              <a:rPr lang="en-US" sz="1200" b="1" kern="1200" dirty="0" err="1" smtClean="0">
                <a:solidFill>
                  <a:schemeClr val="tx1"/>
                </a:solidFill>
                <a:effectLst/>
                <a:latin typeface="+mn-lt"/>
                <a:ea typeface="+mn-ea"/>
                <a:cs typeface="+mn-cs"/>
              </a:rPr>
              <a:t>Isetsk</a:t>
            </a:r>
            <a:r>
              <a:rPr lang="en-US" sz="1200" b="1" kern="1200" dirty="0" smtClean="0">
                <a:solidFill>
                  <a:schemeClr val="tx1"/>
                </a:solidFill>
                <a:effectLst/>
                <a:latin typeface="+mn-lt"/>
                <a:ea typeface="+mn-ea"/>
                <a:cs typeface="+mn-cs"/>
              </a:rPr>
              <a:t> was canonized. In 2004, he was glorified as a locally venerated saint of the Kurgan Diocese, and in February 2013, the Bishops' Council of the Russian Orthodox Church confirmed his church-wide veneration as a saint.</a:t>
            </a:r>
            <a:endParaRPr lang="ru-RU" sz="1200" kern="1200" dirty="0" smtClean="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FA778528-EE8F-4D51-B907-F98620013E49}" type="slidenum">
              <a:rPr lang="ru-RU" smtClean="0"/>
              <a:t>21</a:t>
            </a:fld>
            <a:endParaRPr lang="ru-RU"/>
          </a:p>
        </p:txBody>
      </p:sp>
    </p:spTree>
    <p:extLst>
      <p:ext uri="{BB962C8B-B14F-4D97-AF65-F5344CB8AC3E}">
        <p14:creationId xmlns:p14="http://schemas.microsoft.com/office/powerpoint/2010/main" val="7352233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just"/>
            <a:r>
              <a:rPr lang="ru-RU" dirty="0" smtClean="0"/>
              <a:t>Рака с мощами </a:t>
            </a:r>
            <a:r>
              <a:rPr lang="ru-RU" dirty="0" err="1" smtClean="0"/>
              <a:t>прп</a:t>
            </a:r>
            <a:r>
              <a:rPr lang="ru-RU" dirty="0" smtClean="0"/>
              <a:t>. </a:t>
            </a:r>
            <a:r>
              <a:rPr lang="ru-RU" dirty="0" err="1" smtClean="0"/>
              <a:t>Далмата</a:t>
            </a:r>
            <a:r>
              <a:rPr lang="ru-RU" dirty="0" smtClean="0"/>
              <a:t> </a:t>
            </a:r>
            <a:r>
              <a:rPr lang="ru-RU" dirty="0" err="1" smtClean="0"/>
              <a:t>Исетского</a:t>
            </a:r>
            <a:r>
              <a:rPr lang="ru-RU" dirty="0" smtClean="0"/>
              <a:t> / </a:t>
            </a:r>
            <a:r>
              <a:rPr lang="en-US" dirty="0" smtClean="0"/>
              <a:t>Reliquary with the relics of St. Dalmat of </a:t>
            </a:r>
            <a:r>
              <a:rPr lang="en-US" dirty="0" err="1" smtClean="0"/>
              <a:t>Isetsk</a:t>
            </a:r>
            <a:endParaRPr lang="en-US" dirty="0" smtClean="0"/>
          </a:p>
        </p:txBody>
      </p:sp>
      <p:sp>
        <p:nvSpPr>
          <p:cNvPr id="4" name="Номер слайда 3"/>
          <p:cNvSpPr>
            <a:spLocks noGrp="1"/>
          </p:cNvSpPr>
          <p:nvPr>
            <p:ph type="sldNum" sz="quarter" idx="10"/>
          </p:nvPr>
        </p:nvSpPr>
        <p:spPr/>
        <p:txBody>
          <a:bodyPr/>
          <a:lstStyle/>
          <a:p>
            <a:fld id="{FA778528-EE8F-4D51-B907-F98620013E49}" type="slidenum">
              <a:rPr lang="ru-RU" smtClean="0"/>
              <a:t>22</a:t>
            </a:fld>
            <a:endParaRPr lang="ru-RU"/>
          </a:p>
        </p:txBody>
      </p:sp>
    </p:spTree>
    <p:extLst>
      <p:ext uri="{BB962C8B-B14F-4D97-AF65-F5344CB8AC3E}">
        <p14:creationId xmlns:p14="http://schemas.microsoft.com/office/powerpoint/2010/main" val="10203708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i="1" kern="1200" dirty="0" smtClean="0">
                <a:solidFill>
                  <a:schemeClr val="tx1"/>
                </a:solidFill>
                <a:effectLst/>
                <a:latin typeface="+mn-lt"/>
                <a:ea typeface="+mn-ea"/>
                <a:cs typeface="+mn-cs"/>
              </a:rPr>
              <a:t>В июне 2012 г., в рамках празднования 20-летия возобновления монашеской жизни в Свято-Успенском </a:t>
            </a:r>
            <a:r>
              <a:rPr lang="ru-RU" sz="1200" i="1" kern="1200" dirty="0" err="1" smtClean="0">
                <a:solidFill>
                  <a:schemeClr val="tx1"/>
                </a:solidFill>
                <a:effectLst/>
                <a:latin typeface="+mn-lt"/>
                <a:ea typeface="+mn-ea"/>
                <a:cs typeface="+mn-cs"/>
              </a:rPr>
              <a:t>Далматовском</a:t>
            </a:r>
            <a:r>
              <a:rPr lang="ru-RU" sz="1200" i="1" kern="1200" dirty="0" smtClean="0">
                <a:solidFill>
                  <a:schemeClr val="tx1"/>
                </a:solidFill>
                <a:effectLst/>
                <a:latin typeface="+mn-lt"/>
                <a:ea typeface="+mn-ea"/>
                <a:cs typeface="+mn-cs"/>
              </a:rPr>
              <a:t> мужском монастыре, в помещении северных келий был открыт монастырский музей. Предметов, связанных с историей монастыря, до наших дней сохранилось немного, но экспозиция также рассказывает об истории и традициях Курганской области в целом. / </a:t>
            </a:r>
            <a:r>
              <a:rPr lang="en-US" sz="1200" b="1" kern="1200" dirty="0" smtClean="0">
                <a:solidFill>
                  <a:schemeClr val="tx1"/>
                </a:solidFill>
                <a:effectLst/>
                <a:latin typeface="+mn-lt"/>
                <a:ea typeface="+mn-ea"/>
                <a:cs typeface="+mn-cs"/>
              </a:rPr>
              <a:t>In June 2012, as part of the celebration of the 20th anniversary of the resumption of monastic life at the Holy Dormition Dalmatov Monastery, a monastery museum was opened in the northern cells. </a:t>
            </a:r>
            <a:endParaRPr lang="ru-RU" dirty="0"/>
          </a:p>
        </p:txBody>
      </p:sp>
      <p:sp>
        <p:nvSpPr>
          <p:cNvPr id="4" name="Номер слайда 3"/>
          <p:cNvSpPr>
            <a:spLocks noGrp="1"/>
          </p:cNvSpPr>
          <p:nvPr>
            <p:ph type="sldNum" sz="quarter" idx="10"/>
          </p:nvPr>
        </p:nvSpPr>
        <p:spPr/>
        <p:txBody>
          <a:bodyPr/>
          <a:lstStyle/>
          <a:p>
            <a:fld id="{FA778528-EE8F-4D51-B907-F98620013E49}" type="slidenum">
              <a:rPr lang="ru-RU" smtClean="0"/>
              <a:t>23</a:t>
            </a:fld>
            <a:endParaRPr lang="ru-RU"/>
          </a:p>
        </p:txBody>
      </p:sp>
    </p:spTree>
    <p:extLst>
      <p:ext uri="{BB962C8B-B14F-4D97-AF65-F5344CB8AC3E}">
        <p14:creationId xmlns:p14="http://schemas.microsoft.com/office/powerpoint/2010/main" val="13044966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i="1" kern="1200" dirty="0" smtClean="0">
                <a:solidFill>
                  <a:schemeClr val="tx1"/>
                </a:solidFill>
                <a:effectLst/>
                <a:latin typeface="+mn-lt"/>
                <a:ea typeface="+mn-ea"/>
                <a:cs typeface="+mn-cs"/>
              </a:rPr>
              <a:t>Основную же часть первой экспозиции монастырского музея составляют предметы, которые объединены одной общей темой — жизнь в царской России. Экспонаты, расположенные на стендах и в витринах музея, собраны таким образом, что позволяют получить представление хотя бы и беглое, но почти обо всех сферах жизни в царской России.</a:t>
            </a:r>
            <a:r>
              <a:rPr lang="ru-RU" sz="1200" i="1" kern="1200" baseline="0" dirty="0" smtClean="0">
                <a:solidFill>
                  <a:schemeClr val="tx1"/>
                </a:solidFill>
                <a:effectLst/>
                <a:latin typeface="+mn-lt"/>
                <a:ea typeface="+mn-ea"/>
                <a:cs typeface="+mn-cs"/>
              </a:rPr>
              <a:t> / </a:t>
            </a:r>
            <a:r>
              <a:rPr lang="en-US" sz="1200" b="1" kern="1200" dirty="0" smtClean="0">
                <a:solidFill>
                  <a:schemeClr val="tx1"/>
                </a:solidFill>
                <a:effectLst/>
                <a:latin typeface="+mn-lt"/>
                <a:ea typeface="+mn-ea"/>
                <a:cs typeface="+mn-cs"/>
              </a:rPr>
              <a:t>The main part of the monastery museum's first exhibition consists of items united by a common theme: life in Tsarist Russia. The exhibits, displayed on stands and in display cases, are arranged in such a way as to provide a glimpse of almost all aspects of life in Tsarist Russia. </a:t>
            </a:r>
            <a:endParaRPr lang="ru-RU" dirty="0"/>
          </a:p>
        </p:txBody>
      </p:sp>
      <p:sp>
        <p:nvSpPr>
          <p:cNvPr id="4" name="Номер слайда 3"/>
          <p:cNvSpPr>
            <a:spLocks noGrp="1"/>
          </p:cNvSpPr>
          <p:nvPr>
            <p:ph type="sldNum" sz="quarter" idx="10"/>
          </p:nvPr>
        </p:nvSpPr>
        <p:spPr/>
        <p:txBody>
          <a:bodyPr/>
          <a:lstStyle/>
          <a:p>
            <a:fld id="{FA778528-EE8F-4D51-B907-F98620013E49}" type="slidenum">
              <a:rPr lang="ru-RU" smtClean="0"/>
              <a:t>24</a:t>
            </a:fld>
            <a:endParaRPr lang="ru-RU"/>
          </a:p>
        </p:txBody>
      </p:sp>
    </p:spTree>
    <p:extLst>
      <p:ext uri="{BB962C8B-B14F-4D97-AF65-F5344CB8AC3E}">
        <p14:creationId xmlns:p14="http://schemas.microsoft.com/office/powerpoint/2010/main" val="32336595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i="1" kern="1200" dirty="0" smtClean="0">
                <a:solidFill>
                  <a:schemeClr val="tx1"/>
                </a:solidFill>
                <a:effectLst/>
                <a:latin typeface="+mn-lt"/>
                <a:ea typeface="+mn-ea"/>
                <a:cs typeface="+mn-cs"/>
              </a:rPr>
              <a:t>Также в Музее представлены экспонаты, связанные непосредственно с историей </a:t>
            </a:r>
            <a:r>
              <a:rPr lang="ru-RU" sz="1200" i="1" kern="1200" dirty="0" err="1" smtClean="0">
                <a:solidFill>
                  <a:schemeClr val="tx1"/>
                </a:solidFill>
                <a:effectLst/>
                <a:latin typeface="+mn-lt"/>
                <a:ea typeface="+mn-ea"/>
                <a:cs typeface="+mn-cs"/>
              </a:rPr>
              <a:t>Далматовского</a:t>
            </a:r>
            <a:r>
              <a:rPr lang="ru-RU" sz="1200" i="1" kern="1200" dirty="0" smtClean="0">
                <a:solidFill>
                  <a:schemeClr val="tx1"/>
                </a:solidFill>
                <a:effectLst/>
                <a:latin typeface="+mn-lt"/>
                <a:ea typeface="+mn-ea"/>
                <a:cs typeface="+mn-cs"/>
              </a:rPr>
              <a:t> монастыря. / </a:t>
            </a:r>
            <a:r>
              <a:rPr lang="en-US" sz="1200" b="1" kern="1200" dirty="0" smtClean="0">
                <a:solidFill>
                  <a:schemeClr val="tx1"/>
                </a:solidFill>
                <a:effectLst/>
                <a:latin typeface="+mn-lt"/>
                <a:ea typeface="+mn-ea"/>
                <a:cs typeface="+mn-cs"/>
              </a:rPr>
              <a:t>The museum also features exhibits directly related to the history of the </a:t>
            </a:r>
            <a:r>
              <a:rPr lang="en-US" sz="1200" b="1" kern="1200" dirty="0" err="1" smtClean="0">
                <a:solidFill>
                  <a:schemeClr val="tx1"/>
                </a:solidFill>
                <a:effectLst/>
                <a:latin typeface="+mn-lt"/>
                <a:ea typeface="+mn-ea"/>
                <a:cs typeface="+mn-cs"/>
              </a:rPr>
              <a:t>Dalmatov</a:t>
            </a:r>
            <a:r>
              <a:rPr lang="en-US" sz="1200" b="1" kern="1200" dirty="0" smtClean="0">
                <a:solidFill>
                  <a:schemeClr val="tx1"/>
                </a:solidFill>
                <a:effectLst/>
                <a:latin typeface="+mn-lt"/>
                <a:ea typeface="+mn-ea"/>
                <a:cs typeface="+mn-cs"/>
              </a:rPr>
              <a:t> Monastery.</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FA778528-EE8F-4D51-B907-F98620013E49}" type="slidenum">
              <a:rPr lang="ru-RU" smtClean="0"/>
              <a:t>27</a:t>
            </a:fld>
            <a:endParaRPr lang="ru-RU"/>
          </a:p>
        </p:txBody>
      </p:sp>
    </p:spTree>
    <p:extLst>
      <p:ext uri="{BB962C8B-B14F-4D97-AF65-F5344CB8AC3E}">
        <p14:creationId xmlns:p14="http://schemas.microsoft.com/office/powerpoint/2010/main" val="30344573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i="1" kern="1200" dirty="0" smtClean="0">
                <a:solidFill>
                  <a:schemeClr val="tx1"/>
                </a:solidFill>
                <a:effectLst/>
                <a:latin typeface="+mn-lt"/>
                <a:ea typeface="+mn-ea"/>
                <a:cs typeface="+mn-cs"/>
              </a:rPr>
              <a:t>В 2015 г. Музею </a:t>
            </a:r>
            <a:r>
              <a:rPr lang="ru-RU" sz="1200" i="1" kern="1200" dirty="0" smtClean="0">
                <a:solidFill>
                  <a:schemeClr val="tx1"/>
                </a:solidFill>
                <a:effectLst/>
                <a:latin typeface="+mn-lt"/>
                <a:ea typeface="+mn-ea"/>
                <a:cs typeface="+mn-cs"/>
              </a:rPr>
              <a:t>Успенского Далматовского мужского </a:t>
            </a:r>
            <a:r>
              <a:rPr lang="ru-RU" sz="1200" i="1" kern="1200" dirty="0" smtClean="0">
                <a:solidFill>
                  <a:schemeClr val="tx1"/>
                </a:solidFill>
                <a:effectLst/>
                <a:latin typeface="+mn-lt"/>
                <a:ea typeface="+mn-ea"/>
                <a:cs typeface="+mn-cs"/>
              </a:rPr>
              <a:t>монастыря по </a:t>
            </a:r>
            <a:r>
              <a:rPr lang="ru-RU" sz="1200" i="1" kern="1200" dirty="0" smtClean="0">
                <a:solidFill>
                  <a:schemeClr val="tx1"/>
                </a:solidFill>
                <a:effectLst/>
                <a:latin typeface="+mn-lt"/>
                <a:ea typeface="+mn-ea"/>
                <a:cs typeface="+mn-cs"/>
              </a:rPr>
              <a:t>благословению </a:t>
            </a:r>
            <a:r>
              <a:rPr lang="ru-RU" sz="1200" i="1" kern="1200" dirty="0" err="1" smtClean="0">
                <a:solidFill>
                  <a:schemeClr val="tx1"/>
                </a:solidFill>
                <a:effectLst/>
                <a:latin typeface="+mn-lt"/>
                <a:ea typeface="+mn-ea"/>
                <a:cs typeface="+mn-cs"/>
              </a:rPr>
              <a:t>Преосвященнейшего</a:t>
            </a:r>
            <a:r>
              <a:rPr lang="ru-RU" sz="1200" i="1" kern="1200" dirty="0" smtClean="0">
                <a:solidFill>
                  <a:schemeClr val="tx1"/>
                </a:solidFill>
                <a:effectLst/>
                <a:latin typeface="+mn-lt"/>
                <a:ea typeface="+mn-ea"/>
                <a:cs typeface="+mn-cs"/>
              </a:rPr>
              <a:t> Владимира, епископа </a:t>
            </a:r>
            <a:r>
              <a:rPr lang="ru-RU" sz="1200" i="1" kern="1200" dirty="0" err="1" smtClean="0">
                <a:solidFill>
                  <a:schemeClr val="tx1"/>
                </a:solidFill>
                <a:effectLst/>
                <a:latin typeface="+mn-lt"/>
                <a:ea typeface="+mn-ea"/>
                <a:cs typeface="+mn-cs"/>
              </a:rPr>
              <a:t>Шадринского</a:t>
            </a:r>
            <a:r>
              <a:rPr lang="ru-RU" sz="1200" i="1" kern="1200" dirty="0" smtClean="0">
                <a:solidFill>
                  <a:schemeClr val="tx1"/>
                </a:solidFill>
                <a:effectLst/>
                <a:latin typeface="+mn-lt"/>
                <a:ea typeface="+mn-ea"/>
                <a:cs typeface="+mn-cs"/>
              </a:rPr>
              <a:t> и Далматовского, присвоено имя выпускника Далматовского духовного училища, уроженца Зауралья, известного начальника Русской духовной миссии в Иерусалиме архимандрита Антонина (Капустина).</a:t>
            </a:r>
            <a:r>
              <a:rPr lang="ru-RU" sz="1200" i="0" kern="1200" baseline="0" dirty="0" smtClean="0">
                <a:solidFill>
                  <a:schemeClr val="tx1"/>
                </a:solidFill>
                <a:effectLst/>
                <a:latin typeface="+mn-lt"/>
                <a:ea typeface="+mn-ea"/>
                <a:cs typeface="+mn-cs"/>
              </a:rPr>
              <a:t> / </a:t>
            </a:r>
            <a:r>
              <a:rPr lang="en-US" sz="1200" b="1" kern="1200" dirty="0" smtClean="0">
                <a:solidFill>
                  <a:schemeClr val="tx1"/>
                </a:solidFill>
                <a:effectLst/>
                <a:latin typeface="+mn-lt"/>
                <a:ea typeface="+mn-ea"/>
                <a:cs typeface="+mn-cs"/>
              </a:rPr>
              <a:t>In 2015</a:t>
            </a:r>
            <a:r>
              <a:rPr lang="ru-RU" sz="1200" b="1"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the </a:t>
            </a:r>
            <a:r>
              <a:rPr lang="en-US" sz="1200" b="1" kern="1200" dirty="0" smtClean="0">
                <a:solidFill>
                  <a:schemeClr val="tx1"/>
                </a:solidFill>
                <a:effectLst/>
                <a:latin typeface="+mn-lt"/>
                <a:ea typeface="+mn-ea"/>
                <a:cs typeface="+mn-cs"/>
              </a:rPr>
              <a:t>Museum of the Dormition Dalmatov </a:t>
            </a:r>
            <a:r>
              <a:rPr lang="en-US" sz="1200" b="1" kern="1200" dirty="0" smtClean="0">
                <a:solidFill>
                  <a:schemeClr val="tx1"/>
                </a:solidFill>
                <a:effectLst/>
                <a:latin typeface="+mn-lt"/>
                <a:ea typeface="+mn-ea"/>
                <a:cs typeface="+mn-cs"/>
              </a:rPr>
              <a:t>Monastery</a:t>
            </a:r>
            <a:r>
              <a:rPr lang="ru-RU" sz="1200" b="1" kern="1200" baseline="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was named </a:t>
            </a:r>
            <a:r>
              <a:rPr lang="en-US" sz="1200" b="1" kern="1200" dirty="0" smtClean="0">
                <a:solidFill>
                  <a:schemeClr val="tx1"/>
                </a:solidFill>
                <a:effectLst/>
                <a:latin typeface="+mn-lt"/>
                <a:ea typeface="+mn-ea"/>
                <a:cs typeface="+mn-cs"/>
              </a:rPr>
              <a:t>with the blessing of His Grace Vladimir, Bishop of </a:t>
            </a:r>
            <a:r>
              <a:rPr lang="en-US" sz="1200" b="1" kern="1200" dirty="0" err="1" smtClean="0">
                <a:solidFill>
                  <a:schemeClr val="tx1"/>
                </a:solidFill>
                <a:effectLst/>
                <a:latin typeface="+mn-lt"/>
                <a:ea typeface="+mn-ea"/>
                <a:cs typeface="+mn-cs"/>
              </a:rPr>
              <a:t>Shadrinsk</a:t>
            </a:r>
            <a:r>
              <a:rPr lang="en-US" sz="1200" b="1" kern="1200" dirty="0" smtClean="0">
                <a:solidFill>
                  <a:schemeClr val="tx1"/>
                </a:solidFill>
                <a:effectLst/>
                <a:latin typeface="+mn-lt"/>
                <a:ea typeface="+mn-ea"/>
                <a:cs typeface="+mn-cs"/>
              </a:rPr>
              <a:t> and Dalmatov, after Archimandrite Antonin (Kapustin), a graduate of the Dalmatov Theological School, a native of the Trans-Urals, and the renowned head of the Russian Ecclesiastical Mission in Jerusalem.</a:t>
            </a:r>
            <a:endParaRPr lang="ru-RU" sz="1200" kern="1200" dirty="0" smtClean="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FA778528-EE8F-4D51-B907-F98620013E49}" type="slidenum">
              <a:rPr lang="ru-RU" smtClean="0"/>
              <a:t>28</a:t>
            </a:fld>
            <a:endParaRPr lang="ru-RU"/>
          </a:p>
        </p:txBody>
      </p:sp>
    </p:spTree>
    <p:extLst>
      <p:ext uri="{BB962C8B-B14F-4D97-AF65-F5344CB8AC3E}">
        <p14:creationId xmlns:p14="http://schemas.microsoft.com/office/powerpoint/2010/main" val="33374875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К 200-летию со дня рождения выдающегося начальника Русской духовной миссии в Иерусалиме уроженца Зауралья архимандрита Антонина (Капустина) создана и в 2016 г. к 200-летию Далматовского духовного училища, выпускником которого был о. Антонин, открыта экспозиция монастырского музея. В каждой из витрин которой представлены экспонаты, иллюстрирующие основные этапы жизни, места, связанные с деятельностью, занятия и увлечения о. Антонина. / </a:t>
            </a:r>
            <a:r>
              <a:rPr lang="de-DE" dirty="0" smtClean="0"/>
              <a:t>In 2016, </a:t>
            </a:r>
            <a:r>
              <a:rPr lang="de-DE" dirty="0" err="1" smtClean="0"/>
              <a:t>to</a:t>
            </a:r>
            <a:r>
              <a:rPr lang="de-DE" dirty="0" smtClean="0"/>
              <a:t> </a:t>
            </a:r>
            <a:r>
              <a:rPr lang="de-DE" dirty="0" err="1" smtClean="0"/>
              <a:t>commemorate</a:t>
            </a:r>
            <a:r>
              <a:rPr lang="de-DE" dirty="0" smtClean="0"/>
              <a:t> </a:t>
            </a:r>
            <a:r>
              <a:rPr lang="de-DE" dirty="0" err="1" smtClean="0"/>
              <a:t>the</a:t>
            </a:r>
            <a:r>
              <a:rPr lang="de-DE" dirty="0" smtClean="0"/>
              <a:t> 200th </a:t>
            </a:r>
            <a:r>
              <a:rPr lang="de-DE" dirty="0" err="1" smtClean="0"/>
              <a:t>anniversary</a:t>
            </a:r>
            <a:r>
              <a:rPr lang="de-DE" dirty="0" smtClean="0"/>
              <a:t> </a:t>
            </a:r>
            <a:r>
              <a:rPr lang="de-DE" dirty="0" err="1" smtClean="0"/>
              <a:t>of</a:t>
            </a:r>
            <a:r>
              <a:rPr lang="de-DE" dirty="0" smtClean="0"/>
              <a:t> </a:t>
            </a:r>
            <a:r>
              <a:rPr lang="de-DE" dirty="0" err="1" smtClean="0"/>
              <a:t>the</a:t>
            </a:r>
            <a:r>
              <a:rPr lang="de-DE" dirty="0" smtClean="0"/>
              <a:t> Dalmatov </a:t>
            </a:r>
            <a:r>
              <a:rPr lang="de-DE" dirty="0" err="1" smtClean="0"/>
              <a:t>Theological</a:t>
            </a:r>
            <a:r>
              <a:rPr lang="de-DE" dirty="0" smtClean="0"/>
              <a:t> School, </a:t>
            </a:r>
            <a:r>
              <a:rPr lang="de-DE" dirty="0" err="1" smtClean="0"/>
              <a:t>of</a:t>
            </a:r>
            <a:r>
              <a:rPr lang="de-DE" dirty="0" smtClean="0"/>
              <a:t> </a:t>
            </a:r>
            <a:r>
              <a:rPr lang="de-DE" dirty="0" err="1" smtClean="0"/>
              <a:t>which</a:t>
            </a:r>
            <a:r>
              <a:rPr lang="de-DE" dirty="0" smtClean="0"/>
              <a:t> </a:t>
            </a:r>
            <a:r>
              <a:rPr lang="de-DE" dirty="0" err="1" smtClean="0"/>
              <a:t>Father</a:t>
            </a:r>
            <a:r>
              <a:rPr lang="de-DE" dirty="0" smtClean="0"/>
              <a:t> Antonin was a </a:t>
            </a:r>
            <a:r>
              <a:rPr lang="de-DE" dirty="0" err="1" smtClean="0"/>
              <a:t>graduate</a:t>
            </a:r>
            <a:r>
              <a:rPr lang="de-DE" dirty="0" smtClean="0"/>
              <a:t>, a </a:t>
            </a:r>
            <a:r>
              <a:rPr lang="de-DE" dirty="0" err="1" smtClean="0"/>
              <a:t>museum</a:t>
            </a:r>
            <a:r>
              <a:rPr lang="de-DE" dirty="0" smtClean="0"/>
              <a:t> </a:t>
            </a:r>
            <a:r>
              <a:rPr lang="de-DE" dirty="0" err="1" smtClean="0"/>
              <a:t>exhibition</a:t>
            </a:r>
            <a:r>
              <a:rPr lang="de-DE" dirty="0" smtClean="0"/>
              <a:t> was </a:t>
            </a:r>
            <a:r>
              <a:rPr lang="de-DE" dirty="0" err="1" smtClean="0"/>
              <a:t>opened</a:t>
            </a:r>
            <a:r>
              <a:rPr lang="de-DE" dirty="0" smtClean="0"/>
              <a:t>. </a:t>
            </a:r>
            <a:r>
              <a:rPr lang="de-DE" dirty="0" err="1" smtClean="0"/>
              <a:t>Each</a:t>
            </a:r>
            <a:r>
              <a:rPr lang="de-DE" dirty="0" smtClean="0"/>
              <a:t> </a:t>
            </a:r>
            <a:r>
              <a:rPr lang="de-DE" dirty="0" err="1" smtClean="0"/>
              <a:t>display</a:t>
            </a:r>
            <a:r>
              <a:rPr lang="de-DE" dirty="0" smtClean="0"/>
              <a:t> </a:t>
            </a:r>
            <a:r>
              <a:rPr lang="de-DE" dirty="0" err="1" smtClean="0"/>
              <a:t>case</a:t>
            </a:r>
            <a:r>
              <a:rPr lang="de-DE" dirty="0" smtClean="0"/>
              <a:t> </a:t>
            </a:r>
            <a:r>
              <a:rPr lang="de-DE" dirty="0" err="1" smtClean="0"/>
              <a:t>features</a:t>
            </a:r>
            <a:r>
              <a:rPr lang="de-DE" dirty="0" smtClean="0"/>
              <a:t> </a:t>
            </a:r>
            <a:r>
              <a:rPr lang="de-DE" dirty="0" err="1" smtClean="0"/>
              <a:t>exhibits</a:t>
            </a:r>
            <a:r>
              <a:rPr lang="de-DE" dirty="0" smtClean="0"/>
              <a:t> </a:t>
            </a:r>
            <a:r>
              <a:rPr lang="de-DE" dirty="0" err="1" smtClean="0"/>
              <a:t>illustrating</a:t>
            </a:r>
            <a:r>
              <a:rPr lang="de-DE" dirty="0" smtClean="0"/>
              <a:t> </a:t>
            </a:r>
            <a:r>
              <a:rPr lang="de-DE" dirty="0" err="1" smtClean="0"/>
              <a:t>the</a:t>
            </a:r>
            <a:r>
              <a:rPr lang="de-DE" dirty="0" smtClean="0"/>
              <a:t> </a:t>
            </a:r>
            <a:r>
              <a:rPr lang="de-DE" dirty="0" err="1" smtClean="0"/>
              <a:t>main</a:t>
            </a:r>
            <a:r>
              <a:rPr lang="de-DE" dirty="0" smtClean="0"/>
              <a:t> </a:t>
            </a:r>
            <a:r>
              <a:rPr lang="de-DE" dirty="0" err="1" smtClean="0"/>
              <a:t>stages</a:t>
            </a:r>
            <a:r>
              <a:rPr lang="de-DE" dirty="0" smtClean="0"/>
              <a:t> </a:t>
            </a:r>
            <a:r>
              <a:rPr lang="de-DE" dirty="0" err="1" smtClean="0"/>
              <a:t>of</a:t>
            </a:r>
            <a:r>
              <a:rPr lang="de-DE" dirty="0" smtClean="0"/>
              <a:t> </a:t>
            </a:r>
            <a:r>
              <a:rPr lang="de-DE" dirty="0" err="1" smtClean="0"/>
              <a:t>Father</a:t>
            </a:r>
            <a:r>
              <a:rPr lang="de-DE" dirty="0" smtClean="0"/>
              <a:t> </a:t>
            </a:r>
            <a:r>
              <a:rPr lang="de-DE" dirty="0" err="1" smtClean="0"/>
              <a:t>Antonin's</a:t>
            </a:r>
            <a:r>
              <a:rPr lang="de-DE" dirty="0" smtClean="0"/>
              <a:t> </a:t>
            </a:r>
            <a:r>
              <a:rPr lang="de-DE" dirty="0" err="1" smtClean="0"/>
              <a:t>life</a:t>
            </a:r>
            <a:r>
              <a:rPr lang="de-DE" dirty="0" smtClean="0"/>
              <a:t>, </a:t>
            </a:r>
            <a:r>
              <a:rPr lang="de-DE" dirty="0" err="1" smtClean="0"/>
              <a:t>places</a:t>
            </a:r>
            <a:r>
              <a:rPr lang="de-DE" dirty="0" smtClean="0"/>
              <a:t> </a:t>
            </a:r>
            <a:r>
              <a:rPr lang="de-DE" dirty="0" err="1" smtClean="0"/>
              <a:t>associated</a:t>
            </a:r>
            <a:r>
              <a:rPr lang="de-DE" dirty="0" smtClean="0"/>
              <a:t> </a:t>
            </a:r>
            <a:r>
              <a:rPr lang="de-DE" dirty="0" err="1" smtClean="0"/>
              <a:t>with</a:t>
            </a:r>
            <a:r>
              <a:rPr lang="de-DE" dirty="0" smtClean="0"/>
              <a:t> </a:t>
            </a:r>
            <a:r>
              <a:rPr lang="de-DE" dirty="0" err="1" smtClean="0"/>
              <a:t>his</a:t>
            </a:r>
            <a:r>
              <a:rPr lang="de-DE" dirty="0" smtClean="0"/>
              <a:t> </a:t>
            </a:r>
            <a:r>
              <a:rPr lang="de-DE" dirty="0" err="1" smtClean="0"/>
              <a:t>work</a:t>
            </a:r>
            <a:r>
              <a:rPr lang="de-DE" dirty="0" smtClean="0"/>
              <a:t>, </a:t>
            </a:r>
            <a:r>
              <a:rPr lang="de-DE" dirty="0" err="1" smtClean="0"/>
              <a:t>activities</a:t>
            </a:r>
            <a:r>
              <a:rPr lang="de-DE" dirty="0" smtClean="0"/>
              <a:t>, </a:t>
            </a:r>
            <a:r>
              <a:rPr lang="de-DE" dirty="0" err="1" smtClean="0"/>
              <a:t>and</a:t>
            </a:r>
            <a:r>
              <a:rPr lang="de-DE" dirty="0" smtClean="0"/>
              <a:t> </a:t>
            </a:r>
            <a:r>
              <a:rPr lang="de-DE" dirty="0" err="1" smtClean="0"/>
              <a:t>interests</a:t>
            </a:r>
            <a:r>
              <a:rPr lang="de-DE" dirty="0" smtClean="0"/>
              <a:t>.</a:t>
            </a:r>
          </a:p>
        </p:txBody>
      </p:sp>
      <p:sp>
        <p:nvSpPr>
          <p:cNvPr id="4" name="Номер слайда 3"/>
          <p:cNvSpPr>
            <a:spLocks noGrp="1"/>
          </p:cNvSpPr>
          <p:nvPr>
            <p:ph type="sldNum" sz="quarter" idx="10"/>
          </p:nvPr>
        </p:nvSpPr>
        <p:spPr/>
        <p:txBody>
          <a:bodyPr/>
          <a:lstStyle/>
          <a:p>
            <a:fld id="{FA778528-EE8F-4D51-B907-F98620013E49}" type="slidenum">
              <a:rPr lang="ru-RU" smtClean="0"/>
              <a:t>29</a:t>
            </a:fld>
            <a:endParaRPr lang="ru-RU"/>
          </a:p>
        </p:txBody>
      </p:sp>
    </p:spTree>
    <p:extLst>
      <p:ext uri="{BB962C8B-B14F-4D97-AF65-F5344CB8AC3E}">
        <p14:creationId xmlns:p14="http://schemas.microsoft.com/office/powerpoint/2010/main" val="3703934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kern="1200" dirty="0" smtClean="0">
                <a:solidFill>
                  <a:schemeClr val="tx1"/>
                </a:solidFill>
                <a:effectLst/>
                <a:latin typeface="+mn-lt"/>
                <a:ea typeface="+mn-ea"/>
                <a:cs typeface="+mn-cs"/>
              </a:rPr>
              <a:t>Город Далматово — одно из первых русских поселений в Зауралье. / </a:t>
            </a:r>
            <a:r>
              <a:rPr lang="en-US" sz="1200" b="0" i="0" kern="1200" dirty="0" smtClean="0">
                <a:solidFill>
                  <a:schemeClr val="tx1"/>
                </a:solidFill>
                <a:effectLst/>
                <a:latin typeface="+mn-lt"/>
                <a:ea typeface="+mn-ea"/>
                <a:cs typeface="+mn-cs"/>
              </a:rPr>
              <a:t>The town of Dalmatovo is one of the first Russian settlements in the Trans-Urals.</a:t>
            </a:r>
            <a:endParaRPr lang="ru-RU" dirty="0"/>
          </a:p>
        </p:txBody>
      </p:sp>
      <p:sp>
        <p:nvSpPr>
          <p:cNvPr id="4" name="Номер слайда 3"/>
          <p:cNvSpPr>
            <a:spLocks noGrp="1"/>
          </p:cNvSpPr>
          <p:nvPr>
            <p:ph type="sldNum" sz="quarter" idx="10"/>
          </p:nvPr>
        </p:nvSpPr>
        <p:spPr/>
        <p:txBody>
          <a:bodyPr/>
          <a:lstStyle/>
          <a:p>
            <a:fld id="{FA778528-EE8F-4D51-B907-F98620013E49}" type="slidenum">
              <a:rPr lang="ru-RU" smtClean="0"/>
              <a:t>3</a:t>
            </a:fld>
            <a:endParaRPr lang="ru-RU"/>
          </a:p>
        </p:txBody>
      </p:sp>
    </p:spTree>
    <p:extLst>
      <p:ext uri="{BB962C8B-B14F-4D97-AF65-F5344CB8AC3E}">
        <p14:creationId xmlns:p14="http://schemas.microsoft.com/office/powerpoint/2010/main" val="6652600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FA778528-EE8F-4D51-B907-F98620013E49}" type="slidenum">
              <a:rPr lang="ru-RU" smtClean="0"/>
              <a:t>30</a:t>
            </a:fld>
            <a:endParaRPr lang="ru-RU"/>
          </a:p>
        </p:txBody>
      </p:sp>
    </p:spTree>
    <p:extLst>
      <p:ext uri="{BB962C8B-B14F-4D97-AF65-F5344CB8AC3E}">
        <p14:creationId xmlns:p14="http://schemas.microsoft.com/office/powerpoint/2010/main" val="24187755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i="1" kern="1200" dirty="0" smtClean="0">
                <a:solidFill>
                  <a:schemeClr val="tx1"/>
                </a:solidFill>
                <a:effectLst/>
                <a:latin typeface="+mn-lt"/>
                <a:ea typeface="+mn-ea"/>
                <a:cs typeface="+mn-cs"/>
              </a:rPr>
              <a:t>В Курганской области проводят исторические фестивали «День преподобного </a:t>
            </a:r>
            <a:r>
              <a:rPr lang="ru-RU" sz="1200" i="1" kern="1200" dirty="0" err="1" smtClean="0">
                <a:solidFill>
                  <a:schemeClr val="tx1"/>
                </a:solidFill>
                <a:effectLst/>
                <a:latin typeface="+mn-lt"/>
                <a:ea typeface="+mn-ea"/>
                <a:cs typeface="+mn-cs"/>
              </a:rPr>
              <a:t>Далмата</a:t>
            </a:r>
            <a:r>
              <a:rPr lang="ru-RU" sz="1200" i="1" kern="1200" dirty="0" smtClean="0">
                <a:solidFill>
                  <a:schemeClr val="tx1"/>
                </a:solidFill>
                <a:effectLst/>
                <a:latin typeface="+mn-lt"/>
                <a:ea typeface="+mn-ea"/>
                <a:cs typeface="+mn-cs"/>
              </a:rPr>
              <a:t> </a:t>
            </a:r>
            <a:r>
              <a:rPr lang="ru-RU" sz="1200" i="1" kern="1200" dirty="0" err="1" smtClean="0">
                <a:solidFill>
                  <a:schemeClr val="tx1"/>
                </a:solidFill>
                <a:effectLst/>
                <a:latin typeface="+mn-lt"/>
                <a:ea typeface="+mn-ea"/>
                <a:cs typeface="+mn-cs"/>
              </a:rPr>
              <a:t>Исетского</a:t>
            </a:r>
            <a:r>
              <a:rPr lang="ru-RU" sz="1200" i="1" kern="1200" dirty="0" smtClean="0">
                <a:solidFill>
                  <a:schemeClr val="tx1"/>
                </a:solidFill>
                <a:effectLst/>
                <a:latin typeface="+mn-lt"/>
                <a:ea typeface="+mn-ea"/>
                <a:cs typeface="+mn-cs"/>
              </a:rPr>
              <a:t>». В 2026 г. 1 августа в Далматово с размахом прошёл такой исторический фестиваль. По традиции, заложенной несколько лет назад по инициативе губернатора Вадима Шумкова, мероприятие состоялось накануне Дня памяти обретения мощей преподобного </a:t>
            </a:r>
            <a:r>
              <a:rPr lang="ru-RU" sz="1200" i="1" kern="1200" dirty="0" err="1" smtClean="0">
                <a:solidFill>
                  <a:schemeClr val="tx1"/>
                </a:solidFill>
                <a:effectLst/>
                <a:latin typeface="+mn-lt"/>
                <a:ea typeface="+mn-ea"/>
                <a:cs typeface="+mn-cs"/>
              </a:rPr>
              <a:t>Далмата</a:t>
            </a:r>
            <a:r>
              <a:rPr lang="ru-RU" sz="1200" i="1" kern="1200" dirty="0" smtClean="0">
                <a:solidFill>
                  <a:schemeClr val="tx1"/>
                </a:solidFill>
                <a:effectLst/>
                <a:latin typeface="+mn-lt"/>
                <a:ea typeface="+mn-ea"/>
                <a:cs typeface="+mn-cs"/>
              </a:rPr>
              <a:t> </a:t>
            </a:r>
            <a:r>
              <a:rPr lang="ru-RU" sz="1200" i="1" kern="1200" dirty="0" err="1" smtClean="0">
                <a:solidFill>
                  <a:schemeClr val="tx1"/>
                </a:solidFill>
                <a:effectLst/>
                <a:latin typeface="+mn-lt"/>
                <a:ea typeface="+mn-ea"/>
                <a:cs typeface="+mn-cs"/>
              </a:rPr>
              <a:t>Исетского</a:t>
            </a:r>
            <a:r>
              <a:rPr lang="ru-RU" sz="1200" i="1" kern="1200" dirty="0" smtClean="0">
                <a:solidFill>
                  <a:schemeClr val="tx1"/>
                </a:solidFill>
                <a:effectLst/>
                <a:latin typeface="+mn-lt"/>
                <a:ea typeface="+mn-ea"/>
                <a:cs typeface="+mn-cs"/>
              </a:rPr>
              <a:t>, основателя </a:t>
            </a:r>
            <a:r>
              <a:rPr lang="ru-RU" sz="1200" i="1" kern="1200" dirty="0" err="1" smtClean="0">
                <a:solidFill>
                  <a:schemeClr val="tx1"/>
                </a:solidFill>
                <a:effectLst/>
                <a:latin typeface="+mn-lt"/>
                <a:ea typeface="+mn-ea"/>
                <a:cs typeface="+mn-cs"/>
              </a:rPr>
              <a:t>Далматовского</a:t>
            </a:r>
            <a:r>
              <a:rPr lang="ru-RU" sz="1200" i="1" kern="1200" dirty="0" smtClean="0">
                <a:solidFill>
                  <a:schemeClr val="tx1"/>
                </a:solidFill>
                <a:effectLst/>
                <a:latin typeface="+mn-lt"/>
                <a:ea typeface="+mn-ea"/>
                <a:cs typeface="+mn-cs"/>
              </a:rPr>
              <a:t> Свято-Успенского мужского монастыря.</a:t>
            </a:r>
            <a:r>
              <a:rPr lang="ru-RU" sz="1200" i="0" kern="1200" baseline="0" dirty="0" smtClean="0">
                <a:solidFill>
                  <a:schemeClr val="tx1"/>
                </a:solidFill>
                <a:effectLst/>
                <a:latin typeface="+mn-lt"/>
                <a:ea typeface="+mn-ea"/>
                <a:cs typeface="+mn-cs"/>
              </a:rPr>
              <a:t> / </a:t>
            </a:r>
            <a:r>
              <a:rPr lang="en-US" sz="1200" b="1" kern="1200" dirty="0" smtClean="0">
                <a:solidFill>
                  <a:schemeClr val="tx1"/>
                </a:solidFill>
                <a:effectLst/>
                <a:latin typeface="+mn-lt"/>
                <a:ea typeface="+mn-ea"/>
                <a:cs typeface="+mn-cs"/>
              </a:rPr>
              <a:t>The Kurgan Region holds a historical festival, "Day of St. </a:t>
            </a:r>
            <a:r>
              <a:rPr lang="en-US" sz="1200" b="1" kern="1200" dirty="0" err="1" smtClean="0">
                <a:solidFill>
                  <a:schemeClr val="tx1"/>
                </a:solidFill>
                <a:effectLst/>
                <a:latin typeface="+mn-lt"/>
                <a:ea typeface="+mn-ea"/>
                <a:cs typeface="+mn-cs"/>
              </a:rPr>
              <a:t>Dalmat</a:t>
            </a:r>
            <a:r>
              <a:rPr lang="en-US" sz="1200" b="1" kern="1200" dirty="0" smtClean="0">
                <a:solidFill>
                  <a:schemeClr val="tx1"/>
                </a:solidFill>
                <a:effectLst/>
                <a:latin typeface="+mn-lt"/>
                <a:ea typeface="+mn-ea"/>
                <a:cs typeface="+mn-cs"/>
              </a:rPr>
              <a:t> of </a:t>
            </a:r>
            <a:r>
              <a:rPr lang="en-US" sz="1200" b="1" kern="1200" dirty="0" err="1" smtClean="0">
                <a:solidFill>
                  <a:schemeClr val="tx1"/>
                </a:solidFill>
                <a:effectLst/>
                <a:latin typeface="+mn-lt"/>
                <a:ea typeface="+mn-ea"/>
                <a:cs typeface="+mn-cs"/>
              </a:rPr>
              <a:t>Isetsk</a:t>
            </a:r>
            <a:r>
              <a:rPr lang="en-US" sz="1200" b="1" kern="1200" dirty="0" smtClean="0">
                <a:solidFill>
                  <a:schemeClr val="tx1"/>
                </a:solidFill>
                <a:effectLst/>
                <a:latin typeface="+mn-lt"/>
                <a:ea typeface="+mn-ea"/>
                <a:cs typeface="+mn-cs"/>
              </a:rPr>
              <a:t>." On August 1, 2026, a historical festival was held in Dalmatovo. Following a tradition established several years ago at the initiative of Governor </a:t>
            </a:r>
            <a:r>
              <a:rPr lang="en-US" sz="1200" b="1" kern="1200" dirty="0" err="1" smtClean="0">
                <a:solidFill>
                  <a:schemeClr val="tx1"/>
                </a:solidFill>
                <a:effectLst/>
                <a:latin typeface="+mn-lt"/>
                <a:ea typeface="+mn-ea"/>
                <a:cs typeface="+mn-cs"/>
              </a:rPr>
              <a:t>Vadim</a:t>
            </a:r>
            <a:r>
              <a:rPr lang="en-US" sz="1200" b="1" kern="1200" dirty="0" smtClean="0">
                <a:solidFill>
                  <a:schemeClr val="tx1"/>
                </a:solidFill>
                <a:effectLst/>
                <a:latin typeface="+mn-lt"/>
                <a:ea typeface="+mn-ea"/>
                <a:cs typeface="+mn-cs"/>
              </a:rPr>
              <a:t> </a:t>
            </a:r>
            <a:r>
              <a:rPr lang="en-US" sz="1200" b="1" kern="1200" dirty="0" err="1" smtClean="0">
                <a:solidFill>
                  <a:schemeClr val="tx1"/>
                </a:solidFill>
                <a:effectLst/>
                <a:latin typeface="+mn-lt"/>
                <a:ea typeface="+mn-ea"/>
                <a:cs typeface="+mn-cs"/>
              </a:rPr>
              <a:t>Shumkov</a:t>
            </a:r>
            <a:r>
              <a:rPr lang="en-US" sz="1200" b="1" kern="1200" dirty="0" smtClean="0">
                <a:solidFill>
                  <a:schemeClr val="tx1"/>
                </a:solidFill>
                <a:effectLst/>
                <a:latin typeface="+mn-lt"/>
                <a:ea typeface="+mn-ea"/>
                <a:cs typeface="+mn-cs"/>
              </a:rPr>
              <a:t>, the event took place on the eve of the feast day commemorating the uncovering of the relics of St. </a:t>
            </a:r>
            <a:r>
              <a:rPr lang="en-US" sz="1200" b="1" kern="1200" dirty="0" err="1" smtClean="0">
                <a:solidFill>
                  <a:schemeClr val="tx1"/>
                </a:solidFill>
                <a:effectLst/>
                <a:latin typeface="+mn-lt"/>
                <a:ea typeface="+mn-ea"/>
                <a:cs typeface="+mn-cs"/>
              </a:rPr>
              <a:t>Dalmat</a:t>
            </a:r>
            <a:r>
              <a:rPr lang="en-US" sz="1200" b="1" kern="1200" dirty="0" smtClean="0">
                <a:solidFill>
                  <a:schemeClr val="tx1"/>
                </a:solidFill>
                <a:effectLst/>
                <a:latin typeface="+mn-lt"/>
                <a:ea typeface="+mn-ea"/>
                <a:cs typeface="+mn-cs"/>
              </a:rPr>
              <a:t> of </a:t>
            </a:r>
            <a:r>
              <a:rPr lang="en-US" sz="1200" b="1" kern="1200" dirty="0" err="1" smtClean="0">
                <a:solidFill>
                  <a:schemeClr val="tx1"/>
                </a:solidFill>
                <a:effectLst/>
                <a:latin typeface="+mn-lt"/>
                <a:ea typeface="+mn-ea"/>
                <a:cs typeface="+mn-cs"/>
              </a:rPr>
              <a:t>Isetsk</a:t>
            </a:r>
            <a:r>
              <a:rPr lang="en-US" sz="1200" b="1" kern="1200" dirty="0" smtClean="0">
                <a:solidFill>
                  <a:schemeClr val="tx1"/>
                </a:solidFill>
                <a:effectLst/>
                <a:latin typeface="+mn-lt"/>
                <a:ea typeface="+mn-ea"/>
                <a:cs typeface="+mn-cs"/>
              </a:rPr>
              <a:t>, the founder of the Dalmatovo Holy Dormition Monastery.</a:t>
            </a:r>
            <a:endParaRPr lang="ru-RU" sz="1200" kern="1200" dirty="0" smtClean="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FA778528-EE8F-4D51-B907-F98620013E49}" type="slidenum">
              <a:rPr lang="ru-RU" smtClean="0"/>
              <a:t>31</a:t>
            </a:fld>
            <a:endParaRPr lang="ru-RU"/>
          </a:p>
        </p:txBody>
      </p:sp>
    </p:spTree>
    <p:extLst>
      <p:ext uri="{BB962C8B-B14F-4D97-AF65-F5344CB8AC3E}">
        <p14:creationId xmlns:p14="http://schemas.microsoft.com/office/powerpoint/2010/main" val="277938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Реконструкция эпизодов обороны Далматовского монастыря от челябинского клуба исторической реконструкции «Серебряный единорог» / </a:t>
            </a:r>
            <a:r>
              <a:rPr lang="de-DE" dirty="0" smtClean="0"/>
              <a:t>A </a:t>
            </a:r>
            <a:r>
              <a:rPr lang="de-DE" dirty="0" err="1" smtClean="0"/>
              <a:t>reconstruction</a:t>
            </a:r>
            <a:r>
              <a:rPr lang="de-DE" dirty="0" smtClean="0"/>
              <a:t> </a:t>
            </a:r>
            <a:r>
              <a:rPr lang="de-DE" dirty="0" err="1" smtClean="0"/>
              <a:t>of</a:t>
            </a:r>
            <a:r>
              <a:rPr lang="de-DE" dirty="0" smtClean="0"/>
              <a:t> </a:t>
            </a:r>
            <a:r>
              <a:rPr lang="de-DE" dirty="0" err="1" smtClean="0"/>
              <a:t>episodes</a:t>
            </a:r>
            <a:r>
              <a:rPr lang="de-DE" dirty="0" smtClean="0"/>
              <a:t> </a:t>
            </a:r>
            <a:r>
              <a:rPr lang="de-DE" dirty="0" err="1" smtClean="0"/>
              <a:t>from</a:t>
            </a:r>
            <a:r>
              <a:rPr lang="de-DE" dirty="0" smtClean="0"/>
              <a:t> </a:t>
            </a:r>
            <a:r>
              <a:rPr lang="de-DE" dirty="0" err="1" smtClean="0"/>
              <a:t>the</a:t>
            </a:r>
            <a:r>
              <a:rPr lang="de-DE" dirty="0" smtClean="0"/>
              <a:t> </a:t>
            </a:r>
            <a:r>
              <a:rPr lang="de-DE" dirty="0" err="1" smtClean="0"/>
              <a:t>defense</a:t>
            </a:r>
            <a:r>
              <a:rPr lang="de-DE" dirty="0" smtClean="0"/>
              <a:t> </a:t>
            </a:r>
            <a:r>
              <a:rPr lang="de-DE" dirty="0" err="1" smtClean="0"/>
              <a:t>of</a:t>
            </a:r>
            <a:r>
              <a:rPr lang="de-DE" dirty="0" smtClean="0"/>
              <a:t> </a:t>
            </a:r>
            <a:r>
              <a:rPr lang="de-DE" dirty="0" err="1" smtClean="0"/>
              <a:t>the</a:t>
            </a:r>
            <a:r>
              <a:rPr lang="de-DE" dirty="0" smtClean="0"/>
              <a:t> Dalmatov Monastery </a:t>
            </a:r>
            <a:r>
              <a:rPr lang="de-DE" dirty="0" err="1" smtClean="0"/>
              <a:t>by</a:t>
            </a:r>
            <a:r>
              <a:rPr lang="de-DE" dirty="0" smtClean="0"/>
              <a:t> </a:t>
            </a:r>
            <a:r>
              <a:rPr lang="de-DE" dirty="0" err="1" smtClean="0"/>
              <a:t>the</a:t>
            </a:r>
            <a:r>
              <a:rPr lang="de-DE" dirty="0" smtClean="0"/>
              <a:t> </a:t>
            </a:r>
            <a:r>
              <a:rPr lang="de-DE" dirty="0" err="1" smtClean="0"/>
              <a:t>Chelyabinsk</a:t>
            </a:r>
            <a:r>
              <a:rPr lang="de-DE" dirty="0" smtClean="0"/>
              <a:t> </a:t>
            </a:r>
            <a:r>
              <a:rPr lang="de-DE" dirty="0" err="1" smtClean="0"/>
              <a:t>historical</a:t>
            </a:r>
            <a:r>
              <a:rPr lang="de-DE" dirty="0" smtClean="0"/>
              <a:t> </a:t>
            </a:r>
            <a:r>
              <a:rPr lang="de-DE" dirty="0" err="1" smtClean="0"/>
              <a:t>reconstruction</a:t>
            </a:r>
            <a:r>
              <a:rPr lang="de-DE" dirty="0" smtClean="0"/>
              <a:t> </a:t>
            </a:r>
            <a:r>
              <a:rPr lang="de-DE" dirty="0" err="1" smtClean="0"/>
              <a:t>club</a:t>
            </a:r>
            <a:r>
              <a:rPr lang="de-DE" dirty="0" smtClean="0"/>
              <a:t> "</a:t>
            </a:r>
            <a:r>
              <a:rPr lang="de-DE" dirty="0" err="1" smtClean="0"/>
              <a:t>Silver</a:t>
            </a:r>
            <a:r>
              <a:rPr lang="de-DE" dirty="0" smtClean="0"/>
              <a:t> </a:t>
            </a:r>
            <a:r>
              <a:rPr lang="de-DE" dirty="0" err="1" smtClean="0"/>
              <a:t>Unicorn</a:t>
            </a:r>
            <a:r>
              <a:rPr lang="de-DE" dirty="0" smtClean="0"/>
              <a:t>"</a:t>
            </a:r>
          </a:p>
        </p:txBody>
      </p:sp>
      <p:sp>
        <p:nvSpPr>
          <p:cNvPr id="4" name="Номер слайда 3"/>
          <p:cNvSpPr>
            <a:spLocks noGrp="1"/>
          </p:cNvSpPr>
          <p:nvPr>
            <p:ph type="sldNum" sz="quarter" idx="10"/>
          </p:nvPr>
        </p:nvSpPr>
        <p:spPr/>
        <p:txBody>
          <a:bodyPr/>
          <a:lstStyle/>
          <a:p>
            <a:fld id="{FA778528-EE8F-4D51-B907-F98620013E49}" type="slidenum">
              <a:rPr lang="ru-RU" smtClean="0"/>
              <a:t>32</a:t>
            </a:fld>
            <a:endParaRPr lang="ru-RU"/>
          </a:p>
        </p:txBody>
      </p:sp>
    </p:spTree>
    <p:extLst>
      <p:ext uri="{BB962C8B-B14F-4D97-AF65-F5344CB8AC3E}">
        <p14:creationId xmlns:p14="http://schemas.microsoft.com/office/powerpoint/2010/main" val="10202336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A778528-EE8F-4D51-B907-F98620013E49}" type="slidenum">
              <a:rPr lang="ru-RU" smtClean="0"/>
              <a:t>33</a:t>
            </a:fld>
            <a:endParaRPr lang="ru-RU"/>
          </a:p>
        </p:txBody>
      </p:sp>
    </p:spTree>
    <p:extLst>
      <p:ext uri="{BB962C8B-B14F-4D97-AF65-F5344CB8AC3E}">
        <p14:creationId xmlns:p14="http://schemas.microsoft.com/office/powerpoint/2010/main" val="9344303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i="1" kern="1200" dirty="0" smtClean="0">
                <a:solidFill>
                  <a:schemeClr val="tx1"/>
                </a:solidFill>
                <a:effectLst/>
                <a:latin typeface="+mn-lt"/>
                <a:ea typeface="+mn-ea"/>
                <a:cs typeface="+mn-cs"/>
              </a:rPr>
              <a:t>экспозиция древнерусского вооружения и доспехов и тематические мастер-классы от челябинского исторического парка «</a:t>
            </a:r>
            <a:r>
              <a:rPr lang="ru-RU" sz="1200" i="1" kern="1200" dirty="0" err="1" smtClean="0">
                <a:solidFill>
                  <a:schemeClr val="tx1"/>
                </a:solidFill>
                <a:effectLst/>
                <a:latin typeface="+mn-lt"/>
                <a:ea typeface="+mn-ea"/>
                <a:cs typeface="+mn-cs"/>
              </a:rPr>
              <a:t>Гардарика</a:t>
            </a:r>
            <a:r>
              <a:rPr lang="ru-RU" sz="1200" i="1" kern="1200" dirty="0" smtClean="0">
                <a:solidFill>
                  <a:schemeClr val="tx1"/>
                </a:solidFill>
                <a:effectLst/>
                <a:latin typeface="+mn-lt"/>
                <a:ea typeface="+mn-ea"/>
                <a:cs typeface="+mn-cs"/>
              </a:rPr>
              <a:t>»</a:t>
            </a:r>
            <a:r>
              <a:rPr lang="ru-RU" sz="1200" i="1" kern="1200" baseline="0" dirty="0" smtClean="0">
                <a:solidFill>
                  <a:schemeClr val="tx1"/>
                </a:solidFill>
                <a:effectLst/>
                <a:latin typeface="+mn-lt"/>
                <a:ea typeface="+mn-ea"/>
                <a:cs typeface="+mn-cs"/>
              </a:rPr>
              <a:t> / </a:t>
            </a:r>
            <a:r>
              <a:rPr lang="en-US" sz="1200" b="1" kern="1200" dirty="0" smtClean="0">
                <a:solidFill>
                  <a:schemeClr val="tx1"/>
                </a:solidFill>
                <a:effectLst/>
                <a:latin typeface="+mn-lt"/>
                <a:ea typeface="+mn-ea"/>
                <a:cs typeface="+mn-cs"/>
              </a:rPr>
              <a:t>an exhibition of ancient Russian weapons and armor and thematic master classes from the Chelyabinsk historical park "</a:t>
            </a:r>
            <a:r>
              <a:rPr lang="en-US" sz="1200" b="1" kern="1200" dirty="0" err="1" smtClean="0">
                <a:solidFill>
                  <a:schemeClr val="tx1"/>
                </a:solidFill>
                <a:effectLst/>
                <a:latin typeface="+mn-lt"/>
                <a:ea typeface="+mn-ea"/>
                <a:cs typeface="+mn-cs"/>
              </a:rPr>
              <a:t>Gardarika</a:t>
            </a:r>
            <a:r>
              <a:rPr lang="en-US" sz="1200" b="1" kern="1200" dirty="0" smtClean="0">
                <a:solidFill>
                  <a:schemeClr val="tx1"/>
                </a:solidFill>
                <a:effectLst/>
                <a:latin typeface="+mn-lt"/>
                <a:ea typeface="+mn-ea"/>
                <a:cs typeface="+mn-cs"/>
              </a:rPr>
              <a:t>"</a:t>
            </a:r>
            <a:endParaRPr lang="ru-RU" dirty="0"/>
          </a:p>
        </p:txBody>
      </p:sp>
      <p:sp>
        <p:nvSpPr>
          <p:cNvPr id="4" name="Номер слайда 3"/>
          <p:cNvSpPr>
            <a:spLocks noGrp="1"/>
          </p:cNvSpPr>
          <p:nvPr>
            <p:ph type="sldNum" sz="quarter" idx="10"/>
          </p:nvPr>
        </p:nvSpPr>
        <p:spPr/>
        <p:txBody>
          <a:bodyPr/>
          <a:lstStyle/>
          <a:p>
            <a:fld id="{FA778528-EE8F-4D51-B907-F98620013E49}" type="slidenum">
              <a:rPr lang="ru-RU" smtClean="0"/>
              <a:t>35</a:t>
            </a:fld>
            <a:endParaRPr lang="ru-RU"/>
          </a:p>
        </p:txBody>
      </p:sp>
    </p:spTree>
    <p:extLst>
      <p:ext uri="{BB962C8B-B14F-4D97-AF65-F5344CB8AC3E}">
        <p14:creationId xmlns:p14="http://schemas.microsoft.com/office/powerpoint/2010/main" val="8846233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i="1" kern="1200" dirty="0" smtClean="0">
                <a:solidFill>
                  <a:schemeClr val="tx1"/>
                </a:solidFill>
                <a:effectLst/>
                <a:latin typeface="+mn-lt"/>
                <a:ea typeface="+mn-ea"/>
                <a:cs typeface="+mn-cs"/>
              </a:rPr>
              <a:t>концерт под открытым небом ансамбля «Царёво городище» и Уральского государственного академического русского народного хора из Екатеринбурга / </a:t>
            </a:r>
            <a:r>
              <a:rPr lang="en-US" sz="1200" b="1" kern="1200" dirty="0" smtClean="0">
                <a:solidFill>
                  <a:schemeClr val="tx1"/>
                </a:solidFill>
                <a:effectLst/>
                <a:latin typeface="+mn-lt"/>
                <a:ea typeface="+mn-ea"/>
                <a:cs typeface="+mn-cs"/>
              </a:rPr>
              <a:t>an open-air concert by the ensemble "</a:t>
            </a:r>
            <a:r>
              <a:rPr lang="en-US" sz="1200" b="1" kern="1200" dirty="0" err="1" smtClean="0">
                <a:solidFill>
                  <a:schemeClr val="tx1"/>
                </a:solidFill>
                <a:effectLst/>
                <a:latin typeface="+mn-lt"/>
                <a:ea typeface="+mn-ea"/>
                <a:cs typeface="+mn-cs"/>
              </a:rPr>
              <a:t>Tsarevo</a:t>
            </a:r>
            <a:r>
              <a:rPr lang="en-US" sz="1200" b="1" kern="1200" dirty="0" smtClean="0">
                <a:solidFill>
                  <a:schemeClr val="tx1"/>
                </a:solidFill>
                <a:effectLst/>
                <a:latin typeface="+mn-lt"/>
                <a:ea typeface="+mn-ea"/>
                <a:cs typeface="+mn-cs"/>
              </a:rPr>
              <a:t> </a:t>
            </a:r>
            <a:r>
              <a:rPr lang="en-US" sz="1200" b="1" kern="1200" dirty="0" err="1" smtClean="0">
                <a:solidFill>
                  <a:schemeClr val="tx1"/>
                </a:solidFill>
                <a:effectLst/>
                <a:latin typeface="+mn-lt"/>
                <a:ea typeface="+mn-ea"/>
                <a:cs typeface="+mn-cs"/>
              </a:rPr>
              <a:t>Gorodishche</a:t>
            </a:r>
            <a:r>
              <a:rPr lang="en-US" sz="1200" b="1" kern="1200" dirty="0" smtClean="0">
                <a:solidFill>
                  <a:schemeClr val="tx1"/>
                </a:solidFill>
                <a:effectLst/>
                <a:latin typeface="+mn-lt"/>
                <a:ea typeface="+mn-ea"/>
                <a:cs typeface="+mn-cs"/>
              </a:rPr>
              <a:t>" and the Ural State Academic Russian Folk Choir from Yekaterinburg.</a:t>
            </a:r>
            <a:endParaRPr lang="ru-RU" dirty="0"/>
          </a:p>
        </p:txBody>
      </p:sp>
      <p:sp>
        <p:nvSpPr>
          <p:cNvPr id="4" name="Номер слайда 3"/>
          <p:cNvSpPr>
            <a:spLocks noGrp="1"/>
          </p:cNvSpPr>
          <p:nvPr>
            <p:ph type="sldNum" sz="quarter" idx="10"/>
          </p:nvPr>
        </p:nvSpPr>
        <p:spPr/>
        <p:txBody>
          <a:bodyPr/>
          <a:lstStyle/>
          <a:p>
            <a:fld id="{FA778528-EE8F-4D51-B907-F98620013E49}" type="slidenum">
              <a:rPr lang="ru-RU" smtClean="0"/>
              <a:t>36</a:t>
            </a:fld>
            <a:endParaRPr lang="ru-RU"/>
          </a:p>
        </p:txBody>
      </p:sp>
    </p:spTree>
    <p:extLst>
      <p:ext uri="{BB962C8B-B14F-4D97-AF65-F5344CB8AC3E}">
        <p14:creationId xmlns:p14="http://schemas.microsoft.com/office/powerpoint/2010/main" val="39318899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i="1" dirty="0" smtClean="0">
                <a:effectLst/>
                <a:latin typeface="Segoe UI"/>
                <a:ea typeface="Calibri"/>
              </a:rPr>
              <a:t>гастрономический фестиваль «Вкус Далматово: традиции русской кухни» </a:t>
            </a:r>
            <a:r>
              <a:rPr lang="ru-RU" sz="1200" b="1" i="0" dirty="0" smtClean="0">
                <a:effectLst/>
                <a:latin typeface="Segoe UI"/>
                <a:ea typeface="Calibri"/>
              </a:rPr>
              <a:t>/ </a:t>
            </a:r>
            <a:r>
              <a:rPr lang="en-US" sz="1200" b="1" i="0" dirty="0" smtClean="0">
                <a:effectLst/>
                <a:latin typeface="Segoe UI"/>
                <a:ea typeface="Calibri"/>
              </a:rPr>
              <a:t>a gastronomic festival "Taste of Dalmatovo: Traditions of Russian Cuisine"</a:t>
            </a:r>
            <a:endParaRPr lang="ru-RU" b="1" i="0" dirty="0"/>
          </a:p>
        </p:txBody>
      </p:sp>
      <p:sp>
        <p:nvSpPr>
          <p:cNvPr id="4" name="Номер слайда 3"/>
          <p:cNvSpPr>
            <a:spLocks noGrp="1"/>
          </p:cNvSpPr>
          <p:nvPr>
            <p:ph type="sldNum" sz="quarter" idx="10"/>
          </p:nvPr>
        </p:nvSpPr>
        <p:spPr/>
        <p:txBody>
          <a:bodyPr/>
          <a:lstStyle/>
          <a:p>
            <a:fld id="{FA778528-EE8F-4D51-B907-F98620013E49}" type="slidenum">
              <a:rPr lang="ru-RU" smtClean="0"/>
              <a:t>37</a:t>
            </a:fld>
            <a:endParaRPr lang="ru-RU"/>
          </a:p>
        </p:txBody>
      </p:sp>
    </p:spTree>
    <p:extLst>
      <p:ext uri="{BB962C8B-B14F-4D97-AF65-F5344CB8AC3E}">
        <p14:creationId xmlns:p14="http://schemas.microsoft.com/office/powerpoint/2010/main" val="19376690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i="1" kern="1200" dirty="0" smtClean="0">
                <a:solidFill>
                  <a:schemeClr val="tx1"/>
                </a:solidFill>
                <a:effectLst/>
                <a:latin typeface="+mn-lt"/>
                <a:ea typeface="+mn-ea"/>
                <a:cs typeface="+mn-cs"/>
              </a:rPr>
              <a:t>"Далматово - место святости и силы. Ежегодно проводим там массовые мероприятия с опорой на народные традиции. Приезжает много гостей из других регионов страны. Людям нравится, люди отдыхают, а значит, всё делается правильно", - написал глава региона в своём канале в МАКС.</a:t>
            </a:r>
            <a:r>
              <a:rPr lang="ru-RU" sz="1200" i="0" kern="1200" baseline="0" dirty="0" smtClean="0">
                <a:solidFill>
                  <a:schemeClr val="tx1"/>
                </a:solidFill>
                <a:effectLst/>
                <a:latin typeface="+mn-lt"/>
                <a:ea typeface="+mn-ea"/>
                <a:cs typeface="+mn-cs"/>
              </a:rPr>
              <a:t> / </a:t>
            </a:r>
            <a:r>
              <a:rPr lang="en-US" sz="1200" b="1" kern="1200" dirty="0" smtClean="0">
                <a:solidFill>
                  <a:schemeClr val="tx1"/>
                </a:solidFill>
                <a:effectLst/>
                <a:latin typeface="+mn-lt"/>
                <a:ea typeface="+mn-ea"/>
                <a:cs typeface="+mn-cs"/>
              </a:rPr>
              <a:t>Dalmatovo is a place of holiness and power. We hold large-scale events there annually, drawing on folk traditions. Many guests come from other regions of the country. People enjoy it, they relax, which means everything is being done correctly," the head of the region wrote on his MAKS channel.</a:t>
            </a:r>
            <a:endParaRPr lang="ru-RU" sz="1200" kern="1200" dirty="0" smtClean="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FA778528-EE8F-4D51-B907-F98620013E49}" type="slidenum">
              <a:rPr lang="ru-RU" smtClean="0"/>
              <a:t>38</a:t>
            </a:fld>
            <a:endParaRPr lang="ru-RU"/>
          </a:p>
        </p:txBody>
      </p:sp>
    </p:spTree>
    <p:extLst>
      <p:ext uri="{BB962C8B-B14F-4D97-AF65-F5344CB8AC3E}">
        <p14:creationId xmlns:p14="http://schemas.microsoft.com/office/powerpoint/2010/main" val="63166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i="0" kern="1200" dirty="0" err="1" smtClean="0">
                <a:solidFill>
                  <a:schemeClr val="tx1"/>
                </a:solidFill>
                <a:effectLst/>
                <a:latin typeface="Segoe UI" pitchFamily="34" charset="0"/>
                <a:ea typeface="+mn-ea"/>
                <a:cs typeface="Segoe UI" pitchFamily="34" charset="0"/>
              </a:rPr>
              <a:t>Далматовский</a:t>
            </a:r>
            <a:r>
              <a:rPr lang="ru-RU" sz="1200" i="0" kern="1200" dirty="0" smtClean="0">
                <a:solidFill>
                  <a:schemeClr val="tx1"/>
                </a:solidFill>
                <a:effectLst/>
                <a:latin typeface="Segoe UI" pitchFamily="34" charset="0"/>
                <a:ea typeface="+mn-ea"/>
                <a:cs typeface="Segoe UI" pitchFamily="34" charset="0"/>
              </a:rPr>
              <a:t> мужской монастырь основал в 1644 году инок </a:t>
            </a:r>
            <a:r>
              <a:rPr lang="ru-RU" sz="1200" i="0" kern="1200" dirty="0" err="1" smtClean="0">
                <a:solidFill>
                  <a:schemeClr val="tx1"/>
                </a:solidFill>
                <a:effectLst/>
                <a:latin typeface="Segoe UI" pitchFamily="34" charset="0"/>
                <a:ea typeface="+mn-ea"/>
                <a:cs typeface="Segoe UI" pitchFamily="34" charset="0"/>
              </a:rPr>
              <a:t>Далмат</a:t>
            </a:r>
            <a:r>
              <a:rPr lang="ru-RU" sz="1200" i="0" kern="1200" dirty="0" smtClean="0">
                <a:solidFill>
                  <a:schemeClr val="tx1"/>
                </a:solidFill>
                <a:effectLst/>
                <a:latin typeface="Segoe UI" pitchFamily="34" charset="0"/>
                <a:ea typeface="+mn-ea"/>
                <a:cs typeface="Segoe UI" pitchFamily="34" charset="0"/>
              </a:rPr>
              <a:t>, именем которого был впоследствии назван и монастырь, и город. / </a:t>
            </a:r>
            <a:r>
              <a:rPr lang="en-US" sz="1200" b="1" i="0" kern="1200" dirty="0" smtClean="0">
                <a:solidFill>
                  <a:schemeClr val="tx1"/>
                </a:solidFill>
                <a:effectLst/>
                <a:latin typeface="Segoe UI" pitchFamily="34" charset="0"/>
                <a:ea typeface="+mn-ea"/>
                <a:cs typeface="Segoe UI" pitchFamily="34" charset="0"/>
              </a:rPr>
              <a:t>The Holy Dormition Dalmatov Monastery was founded in 1644 by the monk Dalmat, after whom both the monastery and the town were later named.</a:t>
            </a:r>
            <a:endParaRPr lang="ru-RU" sz="1200" i="0" kern="1200" dirty="0" smtClean="0">
              <a:solidFill>
                <a:schemeClr val="tx1"/>
              </a:solidFill>
              <a:effectLst/>
              <a:latin typeface="Segoe UI" pitchFamily="34" charset="0"/>
              <a:ea typeface="+mn-ea"/>
              <a:cs typeface="Segoe UI"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i="0" kern="1200" dirty="0" smtClean="0">
              <a:solidFill>
                <a:schemeClr val="tx1"/>
              </a:solidFill>
              <a:effectLst/>
              <a:latin typeface="Segoe UI" pitchFamily="34" charset="0"/>
              <a:ea typeface="+mn-ea"/>
              <a:cs typeface="Segoe UI" pitchFamily="34" charset="0"/>
            </a:endParaRPr>
          </a:p>
          <a:p>
            <a:endParaRPr lang="ru-RU" i="0" dirty="0">
              <a:latin typeface="Segoe UI" pitchFamily="34" charset="0"/>
              <a:cs typeface="Segoe UI" pitchFamily="34" charset="0"/>
            </a:endParaRPr>
          </a:p>
        </p:txBody>
      </p:sp>
      <p:sp>
        <p:nvSpPr>
          <p:cNvPr id="4" name="Номер слайда 3"/>
          <p:cNvSpPr>
            <a:spLocks noGrp="1"/>
          </p:cNvSpPr>
          <p:nvPr>
            <p:ph type="sldNum" sz="quarter" idx="10"/>
          </p:nvPr>
        </p:nvSpPr>
        <p:spPr/>
        <p:txBody>
          <a:bodyPr/>
          <a:lstStyle/>
          <a:p>
            <a:fld id="{FA778528-EE8F-4D51-B907-F98620013E49}" type="slidenum">
              <a:rPr lang="ru-RU" smtClean="0"/>
              <a:t>7</a:t>
            </a:fld>
            <a:endParaRPr lang="ru-RU"/>
          </a:p>
        </p:txBody>
      </p:sp>
    </p:spTree>
    <p:extLst>
      <p:ext uri="{BB962C8B-B14F-4D97-AF65-F5344CB8AC3E}">
        <p14:creationId xmlns:p14="http://schemas.microsoft.com/office/powerpoint/2010/main" val="2099904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Успенский </a:t>
            </a:r>
            <a:r>
              <a:rPr lang="ru-RU" dirty="0" err="1" smtClean="0"/>
              <a:t>Далматовский</a:t>
            </a:r>
            <a:r>
              <a:rPr lang="ru-RU" dirty="0" smtClean="0"/>
              <a:t> мужской монастырь — это главный исторический и архитектурный символ Курганской области, входящий во все списки главных чудес и достопримечательностей Урала и Зауралья. / </a:t>
            </a:r>
          </a:p>
          <a:p>
            <a:r>
              <a:rPr lang="de-DE" dirty="0" smtClean="0"/>
              <a:t>The Dormition Dalmatov Monastery </a:t>
            </a:r>
            <a:r>
              <a:rPr lang="de-DE" dirty="0" err="1" smtClean="0"/>
              <a:t>is</a:t>
            </a:r>
            <a:r>
              <a:rPr lang="de-DE" dirty="0" smtClean="0"/>
              <a:t> </a:t>
            </a:r>
            <a:r>
              <a:rPr lang="de-DE" dirty="0" err="1" smtClean="0"/>
              <a:t>the</a:t>
            </a:r>
            <a:r>
              <a:rPr lang="de-DE" dirty="0" smtClean="0"/>
              <a:t> </a:t>
            </a:r>
            <a:r>
              <a:rPr lang="de-DE" dirty="0" err="1" smtClean="0"/>
              <a:t>main</a:t>
            </a:r>
            <a:r>
              <a:rPr lang="de-DE" dirty="0" smtClean="0"/>
              <a:t> </a:t>
            </a:r>
            <a:r>
              <a:rPr lang="de-DE" dirty="0" err="1" smtClean="0"/>
              <a:t>historical</a:t>
            </a:r>
            <a:r>
              <a:rPr lang="de-DE" dirty="0" smtClean="0"/>
              <a:t> </a:t>
            </a:r>
            <a:r>
              <a:rPr lang="de-DE" dirty="0" err="1" smtClean="0"/>
              <a:t>and</a:t>
            </a:r>
            <a:r>
              <a:rPr lang="de-DE" dirty="0" smtClean="0"/>
              <a:t> </a:t>
            </a:r>
            <a:r>
              <a:rPr lang="de-DE" dirty="0" err="1" smtClean="0"/>
              <a:t>architectural</a:t>
            </a:r>
            <a:r>
              <a:rPr lang="de-DE" dirty="0" smtClean="0"/>
              <a:t> </a:t>
            </a:r>
            <a:r>
              <a:rPr lang="de-DE" dirty="0" err="1" smtClean="0"/>
              <a:t>symbol</a:t>
            </a:r>
            <a:r>
              <a:rPr lang="de-DE" dirty="0" smtClean="0"/>
              <a:t> </a:t>
            </a:r>
            <a:r>
              <a:rPr lang="de-DE" dirty="0" err="1" smtClean="0"/>
              <a:t>of</a:t>
            </a:r>
            <a:r>
              <a:rPr lang="de-DE" dirty="0" smtClean="0"/>
              <a:t> </a:t>
            </a:r>
            <a:r>
              <a:rPr lang="de-DE" dirty="0" err="1" smtClean="0"/>
              <a:t>the</a:t>
            </a:r>
            <a:r>
              <a:rPr lang="de-DE" dirty="0" smtClean="0"/>
              <a:t> Kurgan </a:t>
            </a:r>
            <a:r>
              <a:rPr lang="de-DE" dirty="0" err="1" smtClean="0"/>
              <a:t>region</a:t>
            </a:r>
            <a:r>
              <a:rPr lang="de-DE" dirty="0" smtClean="0"/>
              <a:t>, </a:t>
            </a:r>
            <a:r>
              <a:rPr lang="de-DE" dirty="0" err="1" smtClean="0"/>
              <a:t>included</a:t>
            </a:r>
            <a:r>
              <a:rPr lang="de-DE" dirty="0" smtClean="0"/>
              <a:t> in all </a:t>
            </a:r>
            <a:r>
              <a:rPr lang="de-DE" dirty="0" err="1" smtClean="0"/>
              <a:t>lists</a:t>
            </a:r>
            <a:r>
              <a:rPr lang="de-DE" dirty="0" smtClean="0"/>
              <a:t> </a:t>
            </a:r>
            <a:r>
              <a:rPr lang="de-DE" dirty="0" err="1" smtClean="0"/>
              <a:t>of</a:t>
            </a:r>
            <a:r>
              <a:rPr lang="de-DE" dirty="0" smtClean="0"/>
              <a:t> </a:t>
            </a:r>
            <a:r>
              <a:rPr lang="de-DE" dirty="0" err="1" smtClean="0"/>
              <a:t>the</a:t>
            </a:r>
            <a:r>
              <a:rPr lang="de-DE" dirty="0" smtClean="0"/>
              <a:t> </a:t>
            </a:r>
            <a:r>
              <a:rPr lang="de-DE" dirty="0" err="1" smtClean="0"/>
              <a:t>main</a:t>
            </a:r>
            <a:r>
              <a:rPr lang="de-DE" dirty="0" smtClean="0"/>
              <a:t> </a:t>
            </a:r>
            <a:r>
              <a:rPr lang="de-DE" dirty="0" err="1" smtClean="0"/>
              <a:t>wonders</a:t>
            </a:r>
            <a:r>
              <a:rPr lang="de-DE" dirty="0" smtClean="0"/>
              <a:t> </a:t>
            </a:r>
            <a:r>
              <a:rPr lang="de-DE" dirty="0" err="1" smtClean="0"/>
              <a:t>and</a:t>
            </a:r>
            <a:r>
              <a:rPr lang="de-DE" dirty="0" smtClean="0"/>
              <a:t> </a:t>
            </a:r>
            <a:r>
              <a:rPr lang="de-DE" dirty="0" err="1" smtClean="0"/>
              <a:t>attractions</a:t>
            </a:r>
            <a:r>
              <a:rPr lang="de-DE" dirty="0" smtClean="0"/>
              <a:t> </a:t>
            </a:r>
            <a:r>
              <a:rPr lang="de-DE" dirty="0" err="1" smtClean="0"/>
              <a:t>of</a:t>
            </a:r>
            <a:r>
              <a:rPr lang="de-DE" dirty="0" smtClean="0"/>
              <a:t> </a:t>
            </a:r>
            <a:r>
              <a:rPr lang="de-DE" dirty="0" err="1" smtClean="0"/>
              <a:t>the</a:t>
            </a:r>
            <a:r>
              <a:rPr lang="de-DE" dirty="0" smtClean="0"/>
              <a:t> Urals </a:t>
            </a:r>
            <a:r>
              <a:rPr lang="de-DE" dirty="0" err="1" smtClean="0"/>
              <a:t>and</a:t>
            </a:r>
            <a:r>
              <a:rPr lang="de-DE" dirty="0" smtClean="0"/>
              <a:t> Trans-Urals.</a:t>
            </a:r>
          </a:p>
          <a:p>
            <a:endParaRPr lang="ru-RU" dirty="0"/>
          </a:p>
        </p:txBody>
      </p:sp>
      <p:sp>
        <p:nvSpPr>
          <p:cNvPr id="4" name="Номер слайда 3"/>
          <p:cNvSpPr>
            <a:spLocks noGrp="1"/>
          </p:cNvSpPr>
          <p:nvPr>
            <p:ph type="sldNum" sz="quarter" idx="10"/>
          </p:nvPr>
        </p:nvSpPr>
        <p:spPr/>
        <p:txBody>
          <a:bodyPr/>
          <a:lstStyle/>
          <a:p>
            <a:fld id="{FA778528-EE8F-4D51-B907-F98620013E49}" type="slidenum">
              <a:rPr lang="ru-RU" smtClean="0"/>
              <a:t>8</a:t>
            </a:fld>
            <a:endParaRPr lang="ru-RU"/>
          </a:p>
        </p:txBody>
      </p:sp>
    </p:spTree>
    <p:extLst>
      <p:ext uri="{BB962C8B-B14F-4D97-AF65-F5344CB8AC3E}">
        <p14:creationId xmlns:p14="http://schemas.microsoft.com/office/powerpoint/2010/main" val="231765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В </a:t>
            </a:r>
            <a:r>
              <a:rPr lang="ru-RU" dirty="0" err="1" smtClean="0"/>
              <a:t>Далматовском</a:t>
            </a:r>
            <a:r>
              <a:rPr lang="ru-RU" dirty="0" smtClean="0"/>
              <a:t> Свято-Успенском мужском монастыре 6 августа 2017 г., в день празднования обретения святых мощей преподобного </a:t>
            </a:r>
            <a:r>
              <a:rPr lang="ru-RU" dirty="0" err="1" smtClean="0"/>
              <a:t>Далмата</a:t>
            </a:r>
            <a:r>
              <a:rPr lang="ru-RU" dirty="0" smtClean="0"/>
              <a:t>, прошла церемония открытия памятника основателю </a:t>
            </a:r>
            <a:r>
              <a:rPr lang="ru-RU" dirty="0" err="1" smtClean="0"/>
              <a:t>Далматовского</a:t>
            </a:r>
            <a:r>
              <a:rPr lang="ru-RU" dirty="0" smtClean="0"/>
              <a:t> монастыря - святому </a:t>
            </a:r>
            <a:r>
              <a:rPr lang="ru-RU" dirty="0" err="1" smtClean="0"/>
              <a:t>Далмату</a:t>
            </a:r>
            <a:r>
              <a:rPr lang="ru-RU" dirty="0" smtClean="0"/>
              <a:t> </a:t>
            </a:r>
            <a:r>
              <a:rPr lang="ru-RU" dirty="0" err="1" smtClean="0"/>
              <a:t>Исетскому</a:t>
            </a:r>
            <a:r>
              <a:rPr lang="ru-RU" dirty="0" smtClean="0"/>
              <a:t>. / </a:t>
            </a:r>
            <a:r>
              <a:rPr lang="en-US" dirty="0" smtClean="0"/>
              <a:t>On August 6, 2017, on the day of the celebration of the uncovering of the holy relics of St. Dalmat, the Dalmatov Holy Dormition Monastery held a ceremony to unveil a monument to the founder of the Dalmatov Monastery, St. Dalmat of </a:t>
            </a:r>
            <a:r>
              <a:rPr lang="en-US" dirty="0" err="1" smtClean="0"/>
              <a:t>Isetsk</a:t>
            </a:r>
            <a:r>
              <a:rPr lang="en-US" dirty="0" smtClean="0"/>
              <a:t>.</a:t>
            </a:r>
            <a:endParaRPr lang="ru-RU" dirty="0"/>
          </a:p>
        </p:txBody>
      </p:sp>
      <p:sp>
        <p:nvSpPr>
          <p:cNvPr id="4" name="Номер слайда 3"/>
          <p:cNvSpPr>
            <a:spLocks noGrp="1"/>
          </p:cNvSpPr>
          <p:nvPr>
            <p:ph type="sldNum" sz="quarter" idx="10"/>
          </p:nvPr>
        </p:nvSpPr>
        <p:spPr/>
        <p:txBody>
          <a:bodyPr/>
          <a:lstStyle/>
          <a:p>
            <a:fld id="{FA778528-EE8F-4D51-B907-F98620013E49}" type="slidenum">
              <a:rPr lang="ru-RU" smtClean="0"/>
              <a:t>9</a:t>
            </a:fld>
            <a:endParaRPr lang="ru-RU"/>
          </a:p>
        </p:txBody>
      </p:sp>
    </p:spTree>
    <p:extLst>
      <p:ext uri="{BB962C8B-B14F-4D97-AF65-F5344CB8AC3E}">
        <p14:creationId xmlns:p14="http://schemas.microsoft.com/office/powerpoint/2010/main" val="3216521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i="1" kern="1200" dirty="0" smtClean="0">
                <a:solidFill>
                  <a:schemeClr val="tx1"/>
                </a:solidFill>
                <a:effectLst/>
                <a:latin typeface="+mn-lt"/>
                <a:ea typeface="+mn-ea"/>
                <a:cs typeface="+mn-cs"/>
              </a:rPr>
              <a:t>За время существования Свято-Успенский </a:t>
            </a:r>
            <a:r>
              <a:rPr lang="ru-RU" sz="1200" i="1" kern="1200" dirty="0" err="1" smtClean="0">
                <a:solidFill>
                  <a:schemeClr val="tx1"/>
                </a:solidFill>
                <a:effectLst/>
                <a:latin typeface="+mn-lt"/>
                <a:ea typeface="+mn-ea"/>
                <a:cs typeface="+mn-cs"/>
              </a:rPr>
              <a:t>Далматовский</a:t>
            </a:r>
            <a:r>
              <a:rPr lang="ru-RU" sz="1200" i="1" kern="1200" dirty="0" smtClean="0">
                <a:solidFill>
                  <a:schemeClr val="tx1"/>
                </a:solidFill>
                <a:effectLst/>
                <a:latin typeface="+mn-lt"/>
                <a:ea typeface="+mn-ea"/>
                <a:cs typeface="+mn-cs"/>
              </a:rPr>
              <a:t> мужской монастырь не раз бывал разрушен: деревянные строения часто горели, страдали от набегов татар и башкирских кочевых племен. / </a:t>
            </a:r>
            <a:r>
              <a:rPr lang="en-US" sz="1200" b="1" kern="1200" dirty="0" smtClean="0">
                <a:solidFill>
                  <a:schemeClr val="tx1"/>
                </a:solidFill>
                <a:effectLst/>
                <a:latin typeface="+mn-lt"/>
                <a:ea typeface="+mn-ea"/>
                <a:cs typeface="+mn-cs"/>
              </a:rPr>
              <a:t>During its existence, the Holy Dormition Dalmatov Monastery was destroyed several times: the wooden structures frequently burned down and suffered from raids by Tatars and Bashkir nomadic tribes. </a:t>
            </a:r>
            <a:endParaRPr lang="ru-RU" dirty="0"/>
          </a:p>
        </p:txBody>
      </p:sp>
      <p:sp>
        <p:nvSpPr>
          <p:cNvPr id="4" name="Номер слайда 3"/>
          <p:cNvSpPr>
            <a:spLocks noGrp="1"/>
          </p:cNvSpPr>
          <p:nvPr>
            <p:ph type="sldNum" sz="quarter" idx="10"/>
          </p:nvPr>
        </p:nvSpPr>
        <p:spPr/>
        <p:txBody>
          <a:bodyPr/>
          <a:lstStyle/>
          <a:p>
            <a:fld id="{FA778528-EE8F-4D51-B907-F98620013E49}" type="slidenum">
              <a:rPr lang="ru-RU" smtClean="0"/>
              <a:t>12</a:t>
            </a:fld>
            <a:endParaRPr lang="ru-RU"/>
          </a:p>
        </p:txBody>
      </p:sp>
    </p:spTree>
    <p:extLst>
      <p:ext uri="{BB962C8B-B14F-4D97-AF65-F5344CB8AC3E}">
        <p14:creationId xmlns:p14="http://schemas.microsoft.com/office/powerpoint/2010/main" val="2612493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i="1" kern="1200" dirty="0" smtClean="0">
                <a:solidFill>
                  <a:schemeClr val="tx1"/>
                </a:solidFill>
                <a:effectLst/>
                <a:latin typeface="+mn-lt"/>
                <a:ea typeface="+mn-ea"/>
                <a:cs typeface="+mn-cs"/>
              </a:rPr>
              <a:t>После прихода советской власти монастырь был закрыт, а его здания переданы краеведческому музею. Позднее на этом месте открылся колхозно-совхозный драматический театр, а в годы Великой Отечественной войны в монастыре работал госпиталь и курсы усовершенствования командного состава.</a:t>
            </a:r>
            <a:r>
              <a:rPr lang="ru-RU" sz="1200" i="0" kern="1200" baseline="0" dirty="0" smtClean="0">
                <a:solidFill>
                  <a:schemeClr val="tx1"/>
                </a:solidFill>
                <a:effectLst/>
                <a:latin typeface="+mn-lt"/>
                <a:ea typeface="+mn-ea"/>
                <a:cs typeface="+mn-cs"/>
              </a:rPr>
              <a:t> / </a:t>
            </a:r>
            <a:r>
              <a:rPr lang="en-US" sz="1200" b="1" kern="1200" dirty="0" smtClean="0">
                <a:solidFill>
                  <a:schemeClr val="tx1"/>
                </a:solidFill>
                <a:effectLst/>
                <a:latin typeface="+mn-lt"/>
                <a:ea typeface="+mn-ea"/>
                <a:cs typeface="+mn-cs"/>
              </a:rPr>
              <a:t>After the advent of Soviet power, the monastery was closed, and its buildings were transferred to a local history museum. Later, a collective farm drama theater opened here, and during the Great Patriotic War, the monastery served as a hospital and advanced training courses institution for command personnel.</a:t>
            </a:r>
            <a:endParaRPr lang="ru-RU" sz="1200" kern="1200" dirty="0" smtClean="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FA778528-EE8F-4D51-B907-F98620013E49}" type="slidenum">
              <a:rPr lang="ru-RU" smtClean="0"/>
              <a:t>15</a:t>
            </a:fld>
            <a:endParaRPr lang="ru-RU"/>
          </a:p>
        </p:txBody>
      </p:sp>
    </p:spTree>
    <p:extLst>
      <p:ext uri="{BB962C8B-B14F-4D97-AF65-F5344CB8AC3E}">
        <p14:creationId xmlns:p14="http://schemas.microsoft.com/office/powerpoint/2010/main" val="3503657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После войны на территории </a:t>
            </a:r>
            <a:r>
              <a:rPr lang="ru-RU" dirty="0" err="1" smtClean="0"/>
              <a:t>Далматовского</a:t>
            </a:r>
            <a:r>
              <a:rPr lang="ru-RU" dirty="0" smtClean="0"/>
              <a:t> монастыря появился завод «</a:t>
            </a:r>
            <a:r>
              <a:rPr lang="ru-RU" dirty="0" err="1" smtClean="0"/>
              <a:t>Молмашстрой</a:t>
            </a:r>
            <a:r>
              <a:rPr lang="ru-RU" dirty="0" smtClean="0"/>
              <a:t>». Часть монастырской стены разобрали, чтобы устроить проезд. На месте парка расположился механосборочный цех. / </a:t>
            </a:r>
            <a:r>
              <a:rPr lang="en-US" sz="1200" b="1" kern="1200" dirty="0" smtClean="0">
                <a:solidFill>
                  <a:schemeClr val="tx1"/>
                </a:solidFill>
                <a:effectLst/>
                <a:latin typeface="+mn-lt"/>
                <a:ea typeface="+mn-ea"/>
                <a:cs typeface="+mn-cs"/>
              </a:rPr>
              <a:t>After the war, the </a:t>
            </a:r>
            <a:r>
              <a:rPr lang="en-US" sz="1200" b="1" kern="1200" dirty="0" err="1" smtClean="0">
                <a:solidFill>
                  <a:schemeClr val="tx1"/>
                </a:solidFill>
                <a:effectLst/>
                <a:latin typeface="+mn-lt"/>
                <a:ea typeface="+mn-ea"/>
                <a:cs typeface="+mn-cs"/>
              </a:rPr>
              <a:t>Molmashstroy</a:t>
            </a:r>
            <a:r>
              <a:rPr lang="en-US" sz="1200" b="1" kern="1200" dirty="0" smtClean="0">
                <a:solidFill>
                  <a:schemeClr val="tx1"/>
                </a:solidFill>
                <a:effectLst/>
                <a:latin typeface="+mn-lt"/>
                <a:ea typeface="+mn-ea"/>
                <a:cs typeface="+mn-cs"/>
              </a:rPr>
              <a:t> factory was established on the grounds of the Dalmatov Monastery. Part of the monastery wall was dismantled to create a driveway. A mechanical assembly shop was established in the place where the park now stands.</a:t>
            </a:r>
            <a:endParaRPr lang="ru-RU" sz="1200" kern="1200" dirty="0" smtClean="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FA778528-EE8F-4D51-B907-F98620013E49}" type="slidenum">
              <a:rPr lang="ru-RU" smtClean="0"/>
              <a:t>16</a:t>
            </a:fld>
            <a:endParaRPr lang="ru-RU"/>
          </a:p>
        </p:txBody>
      </p:sp>
    </p:spTree>
    <p:extLst>
      <p:ext uri="{BB962C8B-B14F-4D97-AF65-F5344CB8AC3E}">
        <p14:creationId xmlns:p14="http://schemas.microsoft.com/office/powerpoint/2010/main" val="37649273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i="1" kern="1200" dirty="0" smtClean="0">
                <a:solidFill>
                  <a:schemeClr val="tx1"/>
                </a:solidFill>
                <a:effectLst/>
                <a:latin typeface="+mn-lt"/>
                <a:ea typeface="+mn-ea"/>
                <a:cs typeface="+mn-cs"/>
              </a:rPr>
              <a:t>Завод на этой территории работал до 1989 года. Затем при церкви иконы Божьей Матери «Всех скорбящих Радость» была зарегистрирована приходская община, храм заново освятили и возобновили в нем богослужения. С этого момента началась реставрация монастырского комплекса и передача его во владение церкви.</a:t>
            </a:r>
            <a:r>
              <a:rPr lang="ru-RU" sz="1200" i="0" kern="1200" baseline="0" dirty="0" smtClean="0">
                <a:solidFill>
                  <a:schemeClr val="tx1"/>
                </a:solidFill>
                <a:effectLst/>
                <a:latin typeface="+mn-lt"/>
                <a:ea typeface="+mn-ea"/>
                <a:cs typeface="+mn-cs"/>
              </a:rPr>
              <a:t> / </a:t>
            </a:r>
            <a:r>
              <a:rPr lang="en-US" sz="1200" b="1" kern="1200" dirty="0" smtClean="0">
                <a:solidFill>
                  <a:schemeClr val="tx1"/>
                </a:solidFill>
                <a:effectLst/>
                <a:latin typeface="+mn-lt"/>
                <a:ea typeface="+mn-ea"/>
                <a:cs typeface="+mn-cs"/>
              </a:rPr>
              <a:t>The plant operated on this territory</a:t>
            </a:r>
            <a:r>
              <a:rPr lang="ru-RU" sz="1200" b="1"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until 1989. Then, a parish community was registered at the Church of the Icon of the Mother of God "Joy of All Who Sorrow," the church was </a:t>
            </a:r>
            <a:r>
              <a:rPr lang="en-US" sz="1200" b="1" kern="1200" dirty="0" err="1" smtClean="0">
                <a:solidFill>
                  <a:schemeClr val="tx1"/>
                </a:solidFill>
                <a:effectLst/>
                <a:latin typeface="+mn-lt"/>
                <a:ea typeface="+mn-ea"/>
                <a:cs typeface="+mn-cs"/>
              </a:rPr>
              <a:t>reconsecrated</a:t>
            </a:r>
            <a:r>
              <a:rPr lang="en-US" sz="1200" b="1" kern="1200" dirty="0" smtClean="0">
                <a:solidFill>
                  <a:schemeClr val="tx1"/>
                </a:solidFill>
                <a:effectLst/>
                <a:latin typeface="+mn-lt"/>
                <a:ea typeface="+mn-ea"/>
                <a:cs typeface="+mn-cs"/>
              </a:rPr>
              <a:t>, and services resumed. From that moment on, restoration of the monastery complex and its transfer to the church's ownership began.</a:t>
            </a:r>
            <a:endParaRPr lang="ru-RU" sz="1200" kern="1200" dirty="0" smtClean="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FA778528-EE8F-4D51-B907-F98620013E49}" type="slidenum">
              <a:rPr lang="ru-RU" smtClean="0"/>
              <a:t>17</a:t>
            </a:fld>
            <a:endParaRPr lang="ru-RU"/>
          </a:p>
        </p:txBody>
      </p:sp>
    </p:spTree>
    <p:extLst>
      <p:ext uri="{BB962C8B-B14F-4D97-AF65-F5344CB8AC3E}">
        <p14:creationId xmlns:p14="http://schemas.microsoft.com/office/powerpoint/2010/main" val="1438817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5" name="Date Placeholder 14"/>
          <p:cNvSpPr>
            <a:spLocks noGrp="1"/>
          </p:cNvSpPr>
          <p:nvPr>
            <p:ph type="dt" sz="half" idx="10"/>
          </p:nvPr>
        </p:nvSpPr>
        <p:spPr/>
        <p:txBody>
          <a:bodyPr/>
          <a:lstStyle/>
          <a:p>
            <a:fld id="{B4C71EC6-210F-42DE-9C53-41977AD35B3D}" type="datetimeFigureOut">
              <a:rPr lang="ru-RU" smtClean="0"/>
              <a:t>22.08.2026</a:t>
            </a:fld>
            <a:endParaRPr lang="ru-RU"/>
          </a:p>
        </p:txBody>
      </p:sp>
      <p:sp>
        <p:nvSpPr>
          <p:cNvPr id="16" name="Slide Number Placeholder 15"/>
          <p:cNvSpPr>
            <a:spLocks noGrp="1"/>
          </p:cNvSpPr>
          <p:nvPr>
            <p:ph type="sldNum" sz="quarter" idx="11"/>
          </p:nvPr>
        </p:nvSpPr>
        <p:spPr/>
        <p:txBody>
          <a:bodyPr/>
          <a:lstStyle/>
          <a:p>
            <a:fld id="{B19B0651-EE4F-4900-A07F-96A6BFA9D0F0}" type="slidenum">
              <a:rPr lang="ru-RU" smtClean="0"/>
              <a:t>‹#›</a:t>
            </a:fld>
            <a:endParaRPr lang="ru-RU"/>
          </a:p>
        </p:txBody>
      </p:sp>
      <p:sp>
        <p:nvSpPr>
          <p:cNvPr id="17" name="Footer Placeholder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22.08.2026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22.08.2026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Title 12"/>
          <p:cNvSpPr>
            <a:spLocks noGrp="1"/>
          </p:cNvSpPr>
          <p:nvPr>
            <p:ph type="title"/>
          </p:nvPr>
        </p:nvSpPr>
        <p:spPr/>
        <p:txBody>
          <a:bodyPr/>
          <a:lstStyle/>
          <a:p>
            <a:r>
              <a:rPr lang="ru-RU" smtClean="0"/>
              <a:t>Образец заголовка</a:t>
            </a:r>
            <a:endParaRPr lang="en-US"/>
          </a:p>
        </p:txBody>
      </p:sp>
      <p:sp>
        <p:nvSpPr>
          <p:cNvPr id="14" name="Date Placeholder 13"/>
          <p:cNvSpPr>
            <a:spLocks noGrp="1"/>
          </p:cNvSpPr>
          <p:nvPr>
            <p:ph type="dt" sz="half" idx="10"/>
          </p:nvPr>
        </p:nvSpPr>
        <p:spPr/>
        <p:txBody>
          <a:bodyPr/>
          <a:lstStyle/>
          <a:p>
            <a:fld id="{B4C71EC6-210F-42DE-9C53-41977AD35B3D}" type="datetimeFigureOut">
              <a:rPr lang="ru-RU" smtClean="0"/>
              <a:t>22.08.2026</a:t>
            </a:fld>
            <a:endParaRPr lang="ru-RU"/>
          </a:p>
        </p:txBody>
      </p:sp>
      <p:sp>
        <p:nvSpPr>
          <p:cNvPr id="15" name="Slide Number Placeholder 14"/>
          <p:cNvSpPr>
            <a:spLocks noGrp="1"/>
          </p:cNvSpPr>
          <p:nvPr>
            <p:ph type="sldNum" sz="quarter" idx="11"/>
          </p:nvPr>
        </p:nvSpPr>
        <p:spPr/>
        <p:txBody>
          <a:bodyPr/>
          <a:lstStyle/>
          <a:p>
            <a:fld id="{B19B0651-EE4F-4900-A07F-96A6BFA9D0F0}" type="slidenum">
              <a:rPr lang="ru-RU" smtClean="0"/>
              <a:t>‹#›</a:t>
            </a:fld>
            <a:endParaRPr lang="ru-RU"/>
          </a:p>
        </p:txBody>
      </p:sp>
      <p:sp>
        <p:nvSpPr>
          <p:cNvPr id="16" name="Footer Placeholder 15"/>
          <p:cNvSpPr>
            <a:spLocks noGrp="1"/>
          </p:cNvSpPr>
          <p:nvPr>
            <p:ph type="ftr" sz="quarter" idx="12"/>
          </p:nvPr>
        </p:nvSpPr>
        <p:spPr/>
        <p:txBody>
          <a:bodyPr/>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2" name="Date Placeholder 11"/>
          <p:cNvSpPr>
            <a:spLocks noGrp="1"/>
          </p:cNvSpPr>
          <p:nvPr>
            <p:ph type="dt" sz="half" idx="10"/>
          </p:nvPr>
        </p:nvSpPr>
        <p:spPr/>
        <p:txBody>
          <a:bodyPr/>
          <a:lstStyle/>
          <a:p>
            <a:fld id="{B4C71EC6-210F-42DE-9C53-41977AD35B3D}" type="datetimeFigureOut">
              <a:rPr lang="ru-RU" smtClean="0"/>
              <a:t>22.08.2026</a:t>
            </a:fld>
            <a:endParaRPr lang="ru-RU"/>
          </a:p>
        </p:txBody>
      </p:sp>
      <p:sp>
        <p:nvSpPr>
          <p:cNvPr id="13" name="Slide Number Placeholder 12"/>
          <p:cNvSpPr>
            <a:spLocks noGrp="1"/>
          </p:cNvSpPr>
          <p:nvPr>
            <p:ph type="sldNum" sz="quarter" idx="11"/>
          </p:nvPr>
        </p:nvSpPr>
        <p:spPr/>
        <p:txBody>
          <a:bodyPr/>
          <a:lstStyle/>
          <a:p>
            <a:fld id="{B19B0651-EE4F-4900-A07F-96A6BFA9D0F0}" type="slidenum">
              <a:rPr lang="ru-RU" smtClean="0"/>
              <a:t>‹#›</a:t>
            </a:fld>
            <a:endParaRPr lang="ru-RU"/>
          </a:p>
        </p:txBody>
      </p:sp>
      <p:sp>
        <p:nvSpPr>
          <p:cNvPr id="14" name="Footer Placeholder 13"/>
          <p:cNvSpPr>
            <a:spLocks noGrp="1"/>
          </p:cNvSpPr>
          <p:nvPr>
            <p:ph type="ftr" sz="quarter" idx="12"/>
          </p:nvPr>
        </p:nvSpPr>
        <p:spPr/>
        <p:txBody>
          <a:bodyPr/>
          <a:lstStyle/>
          <a:p>
            <a:endParaRPr lang="ru-RU"/>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ru-RU" smtClean="0"/>
              <a:t>Образец заголовка</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B4C71EC6-210F-42DE-9C53-41977AD35B3D}" type="datetimeFigureOut">
              <a:rPr lang="ru-RU" smtClean="0"/>
              <a:t>22.08.2026</a:t>
            </a:fld>
            <a:endParaRPr lang="ru-RU"/>
          </a:p>
        </p:txBody>
      </p:sp>
      <p:sp>
        <p:nvSpPr>
          <p:cNvPr id="9" name="Slide Number Placeholder 8"/>
          <p:cNvSpPr>
            <a:spLocks noGrp="1"/>
          </p:cNvSpPr>
          <p:nvPr>
            <p:ph type="sldNum" sz="quarter" idx="11"/>
          </p:nvPr>
        </p:nvSpPr>
        <p:spPr/>
        <p:txBody>
          <a:bodyPr/>
          <a:lstStyle/>
          <a:p>
            <a:fld id="{B19B0651-EE4F-4900-A07F-96A6BFA9D0F0}" type="slidenum">
              <a:rPr lang="ru-RU" smtClean="0"/>
              <a:t>‹#›</a:t>
            </a:fld>
            <a:endParaRPr lang="ru-RU"/>
          </a:p>
        </p:txBody>
      </p:sp>
      <p:sp>
        <p:nvSpPr>
          <p:cNvPr id="10" name="Footer Placeholder 9"/>
          <p:cNvSpPr>
            <a:spLocks noGrp="1"/>
          </p:cNvSpPr>
          <p:nvPr>
            <p:ph type="ftr" sz="quarter" idx="12"/>
          </p:nvPr>
        </p:nvSpPr>
        <p:spPr/>
        <p:txBody>
          <a:bodyPr/>
          <a:lstStyle/>
          <a:p>
            <a:endParaRPr lang="ru-RU"/>
          </a:p>
        </p:txBody>
      </p:sp>
      <p:sp>
        <p:nvSpPr>
          <p:cNvPr id="11" name="Title 10"/>
          <p:cNvSpPr>
            <a:spLocks noGrp="1"/>
          </p:cNvSpPr>
          <p:nvPr>
            <p:ph type="title"/>
          </p:nvPr>
        </p:nvSpPr>
        <p:spPr/>
        <p:txBody>
          <a:bodyPr/>
          <a:lstStyle/>
          <a:p>
            <a:r>
              <a:rPr lang="ru-RU" smtClean="0"/>
              <a:t>Образец заголовка</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ru-RU" smtClean="0"/>
              <a:t>Образец заголовка</a:t>
            </a:r>
            <a:endParaRPr lang="en-US" dirty="0"/>
          </a:p>
        </p:txBody>
      </p:sp>
      <p:sp>
        <p:nvSpPr>
          <p:cNvPr id="14" name="Date Placeholder 13"/>
          <p:cNvSpPr>
            <a:spLocks noGrp="1"/>
          </p:cNvSpPr>
          <p:nvPr>
            <p:ph type="dt" sz="half" idx="10"/>
          </p:nvPr>
        </p:nvSpPr>
        <p:spPr/>
        <p:txBody>
          <a:bodyPr/>
          <a:lstStyle/>
          <a:p>
            <a:fld id="{B4C71EC6-210F-42DE-9C53-41977AD35B3D}" type="datetimeFigureOut">
              <a:rPr lang="ru-RU" smtClean="0"/>
              <a:t>22.08.2026</a:t>
            </a:fld>
            <a:endParaRPr lang="ru-RU"/>
          </a:p>
        </p:txBody>
      </p:sp>
      <p:sp>
        <p:nvSpPr>
          <p:cNvPr id="15" name="Slide Number Placeholder 14"/>
          <p:cNvSpPr>
            <a:spLocks noGrp="1"/>
          </p:cNvSpPr>
          <p:nvPr>
            <p:ph type="sldNum" sz="quarter" idx="11"/>
          </p:nvPr>
        </p:nvSpPr>
        <p:spPr/>
        <p:txBody>
          <a:bodyPr/>
          <a:lstStyle/>
          <a:p>
            <a:fld id="{B19B0651-EE4F-4900-A07F-96A6BFA9D0F0}" type="slidenum">
              <a:rPr lang="ru-RU" smtClean="0"/>
              <a:t>‹#›</a:t>
            </a:fld>
            <a:endParaRPr lang="ru-RU"/>
          </a:p>
        </p:txBody>
      </p:sp>
      <p:sp>
        <p:nvSpPr>
          <p:cNvPr id="16" name="Footer Placeholder 15"/>
          <p:cNvSpPr>
            <a:spLocks noGrp="1"/>
          </p:cNvSpPr>
          <p:nvPr>
            <p:ph type="ftr" sz="quarter" idx="12"/>
          </p:nvPr>
        </p:nvSpPr>
        <p:spPr/>
        <p:txBody>
          <a:bodyPr/>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t>22.08.2026</a:t>
            </a:fld>
            <a:endParaRPr lang="ru-RU"/>
          </a:p>
        </p:txBody>
      </p:sp>
      <p:sp>
        <p:nvSpPr>
          <p:cNvPr id="8" name="Slide Number Placeholder 7"/>
          <p:cNvSpPr>
            <a:spLocks noGrp="1"/>
          </p:cNvSpPr>
          <p:nvPr>
            <p:ph type="sldNum" sz="quarter" idx="11"/>
          </p:nvPr>
        </p:nvSpPr>
        <p:spPr/>
        <p:txBody>
          <a:bodyPr/>
          <a:lstStyle/>
          <a:p>
            <a:fld id="{B19B0651-EE4F-4900-A07F-96A6BFA9D0F0}" type="slidenum">
              <a:rPr lang="ru-RU" smtClean="0"/>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22.08.2026</a:t>
            </a:fld>
            <a:endParaRPr lang="ru-RU"/>
          </a:p>
        </p:txBody>
      </p:sp>
      <p:sp>
        <p:nvSpPr>
          <p:cNvPr id="6" name="Slide Number Placeholder 5"/>
          <p:cNvSpPr>
            <a:spLocks noGrp="1"/>
          </p:cNvSpPr>
          <p:nvPr>
            <p:ph type="sldNum" sz="quarter" idx="11"/>
          </p:nvPr>
        </p:nvSpPr>
        <p:spPr/>
        <p:txBody>
          <a:bodyPr/>
          <a:lstStyle/>
          <a:p>
            <a:fld id="{B19B0651-EE4F-4900-A07F-96A6BFA9D0F0}" type="slidenum">
              <a:rPr lang="ru-RU" smtClean="0"/>
              <a:t>‹#›</a:t>
            </a:fld>
            <a:endParaRPr lang="ru-RU"/>
          </a:p>
        </p:txBody>
      </p:sp>
      <p:sp>
        <p:nvSpPr>
          <p:cNvPr id="7" name="Footer Placeholder 6"/>
          <p:cNvSpPr>
            <a:spLocks noGrp="1"/>
          </p:cNvSpPr>
          <p:nvPr>
            <p:ph type="ftr" sz="quarter" idx="12"/>
          </p:nvPr>
        </p:nvSpPr>
        <p:spPr/>
        <p:txBody>
          <a:bodyPr/>
          <a:lstStyle/>
          <a:p>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5" name="Date Placeholder 14"/>
          <p:cNvSpPr>
            <a:spLocks noGrp="1"/>
          </p:cNvSpPr>
          <p:nvPr>
            <p:ph type="dt" sz="half" idx="10"/>
          </p:nvPr>
        </p:nvSpPr>
        <p:spPr/>
        <p:txBody>
          <a:bodyPr/>
          <a:lstStyle/>
          <a:p>
            <a:fld id="{B4C71EC6-210F-42DE-9C53-41977AD35B3D}" type="datetimeFigureOut">
              <a:rPr lang="ru-RU" smtClean="0"/>
              <a:t>22.08.2026</a:t>
            </a:fld>
            <a:endParaRPr lang="ru-RU"/>
          </a:p>
        </p:txBody>
      </p:sp>
      <p:sp>
        <p:nvSpPr>
          <p:cNvPr id="16" name="Slide Number Placeholder 15"/>
          <p:cNvSpPr>
            <a:spLocks noGrp="1"/>
          </p:cNvSpPr>
          <p:nvPr>
            <p:ph type="sldNum" sz="quarter" idx="11"/>
          </p:nvPr>
        </p:nvSpPr>
        <p:spPr/>
        <p:txBody>
          <a:bodyPr/>
          <a:lstStyle/>
          <a:p>
            <a:fld id="{B19B0651-EE4F-4900-A07F-96A6BFA9D0F0}" type="slidenum">
              <a:rPr lang="ru-RU" smtClean="0"/>
              <a:t>‹#›</a:t>
            </a:fld>
            <a:endParaRPr lang="ru-RU"/>
          </a:p>
        </p:txBody>
      </p:sp>
      <p:sp>
        <p:nvSpPr>
          <p:cNvPr id="17" name="Footer Placeholder 16"/>
          <p:cNvSpPr>
            <a:spLocks noGrp="1"/>
          </p:cNvSpPr>
          <p:nvPr>
            <p:ph type="ftr" sz="quarter" idx="12"/>
          </p:nvPr>
        </p:nvSpPr>
        <p:spPr/>
        <p:txBody>
          <a:bodyPr/>
          <a:lstStyle/>
          <a:p>
            <a:endParaRPr lang="ru-RU"/>
          </a:p>
        </p:txBody>
      </p:sp>
      <p:sp>
        <p:nvSpPr>
          <p:cNvPr id="18" name="Title 17"/>
          <p:cNvSpPr>
            <a:spLocks noGrp="1"/>
          </p:cNvSpPr>
          <p:nvPr>
            <p:ph type="title"/>
          </p:nvPr>
        </p:nvSpPr>
        <p:spPr/>
        <p:txBody>
          <a:bodyPr/>
          <a:lstStyle/>
          <a:p>
            <a:r>
              <a:rPr lang="ru-RU" smtClean="0"/>
              <a:t>Образец заголовка</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ru-RU" smtClean="0"/>
              <a:t>Образец заголовка</a:t>
            </a:r>
            <a:endParaRPr lang="en-US"/>
          </a:p>
        </p:txBody>
      </p:sp>
      <p:sp>
        <p:nvSpPr>
          <p:cNvPr id="13" name="Date Placeholder 12"/>
          <p:cNvSpPr>
            <a:spLocks noGrp="1"/>
          </p:cNvSpPr>
          <p:nvPr>
            <p:ph type="dt" sz="half" idx="10"/>
          </p:nvPr>
        </p:nvSpPr>
        <p:spPr/>
        <p:txBody>
          <a:bodyPr/>
          <a:lstStyle/>
          <a:p>
            <a:fld id="{B4C71EC6-210F-42DE-9C53-41977AD35B3D}" type="datetimeFigureOut">
              <a:rPr lang="ru-RU" smtClean="0"/>
              <a:t>22.08.2026</a:t>
            </a:fld>
            <a:endParaRPr lang="ru-RU"/>
          </a:p>
        </p:txBody>
      </p:sp>
      <p:sp>
        <p:nvSpPr>
          <p:cNvPr id="14" name="Slide Number Placeholder 13"/>
          <p:cNvSpPr>
            <a:spLocks noGrp="1"/>
          </p:cNvSpPr>
          <p:nvPr>
            <p:ph type="sldNum" sz="quarter" idx="11"/>
          </p:nvPr>
        </p:nvSpPr>
        <p:spPr/>
        <p:txBody>
          <a:bodyPr/>
          <a:lstStyle/>
          <a:p>
            <a:fld id="{B19B0651-EE4F-4900-A07F-96A6BFA9D0F0}" type="slidenum">
              <a:rPr lang="ru-RU" smtClean="0"/>
              <a:t>‹#›</a:t>
            </a:fld>
            <a:endParaRPr lang="ru-RU"/>
          </a:p>
        </p:txBody>
      </p:sp>
      <p:sp>
        <p:nvSpPr>
          <p:cNvPr id="15" name="Footer Placeholder 14"/>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B4C71EC6-210F-42DE-9C53-41977AD35B3D}" type="datetimeFigureOut">
              <a:rPr lang="ru-RU" smtClean="0"/>
              <a:t>22.08.2026</a:t>
            </a:fld>
            <a:endParaRPr lang="ru-RU"/>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ru-RU"/>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B19B0651-EE4F-4900-A07F-96A6BFA9D0F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ost12_user1\Desktop\Далматово Монастырь\далматовский.jpg"/>
          <p:cNvPicPr>
            <a:picLocks noChangeAspect="1" noChangeArrowheads="1"/>
          </p:cNvPicPr>
          <p:nvPr/>
        </p:nvPicPr>
        <p:blipFill>
          <a:blip r:embed="rId3">
            <a:extLst>
              <a:ext uri="{BEBA8EAE-BF5A-486C-A8C5-ECC9F3942E4B}">
                <a14:imgProps xmlns:a14="http://schemas.microsoft.com/office/drawing/2010/main">
                  <a14:imgLayer r:embed="rId4">
                    <a14:imgEffect>
                      <a14:artisticPaintBrush/>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13376"/>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07504" y="343766"/>
            <a:ext cx="8928992" cy="1800200"/>
          </a:xfrm>
        </p:spPr>
        <p:style>
          <a:lnRef idx="1">
            <a:schemeClr val="accent5"/>
          </a:lnRef>
          <a:fillRef idx="2">
            <a:schemeClr val="accent5"/>
          </a:fillRef>
          <a:effectRef idx="1">
            <a:schemeClr val="accent5"/>
          </a:effectRef>
          <a:fontRef idx="minor">
            <a:schemeClr val="dk1"/>
          </a:fontRef>
        </p:style>
        <p:txBody>
          <a:bodyPr/>
          <a:lstStyle/>
          <a:p>
            <a:pPr algn="ctr"/>
            <a:r>
              <a:rPr lang="en-US" sz="3600" b="1" dirty="0">
                <a:solidFill>
                  <a:srgbClr val="00B050"/>
                </a:solidFill>
                <a:latin typeface="Segoe UI" pitchFamily="34" charset="0"/>
                <a:cs typeface="Segoe UI" pitchFamily="34" charset="0"/>
              </a:rPr>
              <a:t>The Monastery of the Holy </a:t>
            </a:r>
            <a:r>
              <a:rPr lang="en-US" sz="3600" b="1" dirty="0" smtClean="0">
                <a:solidFill>
                  <a:srgbClr val="00B050"/>
                </a:solidFill>
                <a:latin typeface="Segoe UI" pitchFamily="34" charset="0"/>
                <a:cs typeface="Segoe UI" pitchFamily="34" charset="0"/>
              </a:rPr>
              <a:t>Dormition </a:t>
            </a:r>
            <a:br>
              <a:rPr lang="en-US" sz="3600" b="1" dirty="0" smtClean="0">
                <a:solidFill>
                  <a:srgbClr val="00B050"/>
                </a:solidFill>
                <a:latin typeface="Segoe UI" pitchFamily="34" charset="0"/>
                <a:cs typeface="Segoe UI" pitchFamily="34" charset="0"/>
              </a:rPr>
            </a:br>
            <a:r>
              <a:rPr lang="en-US" sz="3600" b="1" dirty="0" smtClean="0">
                <a:solidFill>
                  <a:srgbClr val="00B050"/>
                </a:solidFill>
                <a:latin typeface="Segoe UI" pitchFamily="34" charset="0"/>
                <a:cs typeface="Segoe UI" pitchFamily="34" charset="0"/>
              </a:rPr>
              <a:t>Dalmatovo </a:t>
            </a:r>
            <a:endParaRPr lang="ru-RU" sz="3600" dirty="0">
              <a:solidFill>
                <a:srgbClr val="00B050"/>
              </a:solidFill>
              <a:latin typeface="Segoe UI" pitchFamily="34" charset="0"/>
              <a:cs typeface="Segoe UI" pitchFamily="34" charset="0"/>
            </a:endParaRPr>
          </a:p>
        </p:txBody>
      </p:sp>
      <p:sp>
        <p:nvSpPr>
          <p:cNvPr id="3" name="Подзаголовок 2"/>
          <p:cNvSpPr>
            <a:spLocks noGrp="1"/>
          </p:cNvSpPr>
          <p:nvPr>
            <p:ph type="subTitle" idx="1"/>
          </p:nvPr>
        </p:nvSpPr>
        <p:spPr>
          <a:xfrm>
            <a:off x="107504" y="4581128"/>
            <a:ext cx="8856984" cy="1080120"/>
          </a:xfrm>
        </p:spPr>
        <p:txBody>
          <a:bodyPr>
            <a:normAutofit/>
          </a:bodyPr>
          <a:lstStyle/>
          <a:p>
            <a:r>
              <a:rPr lang="ru-RU" sz="2800" dirty="0">
                <a:solidFill>
                  <a:srgbClr val="92D050"/>
                </a:solidFill>
                <a:latin typeface="Segoe UI" pitchFamily="34" charset="0"/>
                <a:cs typeface="Segoe UI" pitchFamily="34" charset="0"/>
              </a:rPr>
              <a:t>Свято-Успенский </a:t>
            </a:r>
            <a:r>
              <a:rPr lang="ru-RU" sz="2800" dirty="0" err="1">
                <a:solidFill>
                  <a:srgbClr val="92D050"/>
                </a:solidFill>
                <a:latin typeface="Segoe UI" pitchFamily="34" charset="0"/>
                <a:cs typeface="Segoe UI" pitchFamily="34" charset="0"/>
              </a:rPr>
              <a:t>Далматовский</a:t>
            </a:r>
            <a:r>
              <a:rPr lang="ru-RU" sz="2800" dirty="0">
                <a:solidFill>
                  <a:srgbClr val="92D050"/>
                </a:solidFill>
                <a:latin typeface="Segoe UI" pitchFamily="34" charset="0"/>
                <a:cs typeface="Segoe UI" pitchFamily="34" charset="0"/>
              </a:rPr>
              <a:t> мужской монастырь</a:t>
            </a:r>
          </a:p>
        </p:txBody>
      </p:sp>
      <p:pic>
        <p:nvPicPr>
          <p:cNvPr id="1029" name="Picture 5" descr="C:\Users\host12_user1\Desktop\Рабочий стол\5. Видеопроект Kurgan pages\pngtree-flying-pigeons-png-image_17280175.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466822">
            <a:off x="755576" y="2242870"/>
            <a:ext cx="420974" cy="42097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144829" y="5661248"/>
            <a:ext cx="4854342" cy="1015663"/>
          </a:xfrm>
          <a:prstGeom prst="rect">
            <a:avLst/>
          </a:prstGeom>
          <a:effectLst>
            <a:outerShdw blurRad="63500" dist="12700" dir="5400000" sx="102000" sy="102000" rotWithShape="0">
              <a:srgbClr val="000000">
                <a:alpha val="32000"/>
              </a:srgbClr>
            </a:outerShdw>
            <a:softEdge rad="317500"/>
          </a:effectLst>
        </p:spPr>
        <p:style>
          <a:lnRef idx="1">
            <a:schemeClr val="accent4"/>
          </a:lnRef>
          <a:fillRef idx="2">
            <a:schemeClr val="accent4"/>
          </a:fillRef>
          <a:effectRef idx="1">
            <a:schemeClr val="accent4"/>
          </a:effectRef>
          <a:fontRef idx="minor">
            <a:schemeClr val="dk1"/>
          </a:fontRef>
        </p:style>
        <p:txBody>
          <a:bodyPr wrap="none">
            <a:spAutoFit/>
          </a:bodyPr>
          <a:lstStyle/>
          <a:p>
            <a:pPr algn="ctr"/>
            <a:r>
              <a:rPr lang="ru-RU" sz="2000" dirty="0" smtClean="0">
                <a:solidFill>
                  <a:srgbClr val="92D050"/>
                </a:solidFill>
                <a:effectLst>
                  <a:outerShdw blurRad="38100" dist="38100" dir="2700000" algn="tl">
                    <a:srgbClr val="000000">
                      <a:alpha val="43137"/>
                    </a:srgbClr>
                  </a:outerShdw>
                </a:effectLst>
                <a:latin typeface="Segoe UI" pitchFamily="34" charset="0"/>
                <a:cs typeface="Segoe UI" pitchFamily="34" charset="0"/>
              </a:rPr>
              <a:t>Курган, 2026</a:t>
            </a:r>
          </a:p>
          <a:p>
            <a:pPr algn="ctr"/>
            <a:r>
              <a:rPr lang="ru-RU" sz="2000" dirty="0" smtClean="0">
                <a:solidFill>
                  <a:srgbClr val="92D050"/>
                </a:solidFill>
                <a:effectLst>
                  <a:outerShdw blurRad="38100" dist="38100" dir="2700000" algn="tl">
                    <a:srgbClr val="000000">
                      <a:alpha val="43137"/>
                    </a:srgbClr>
                  </a:outerShdw>
                </a:effectLst>
                <a:latin typeface="Segoe UI" pitchFamily="34" charset="0"/>
                <a:cs typeface="Segoe UI" pitchFamily="34" charset="0"/>
              </a:rPr>
              <a:t>КОУНБ </a:t>
            </a:r>
            <a:r>
              <a:rPr lang="ru-RU" sz="2000" dirty="0">
                <a:solidFill>
                  <a:srgbClr val="92D050"/>
                </a:solidFill>
                <a:effectLst>
                  <a:outerShdw blurRad="38100" dist="38100" dir="2700000" algn="tl">
                    <a:srgbClr val="000000">
                      <a:alpha val="43137"/>
                    </a:srgbClr>
                  </a:outerShdw>
                </a:effectLst>
                <a:latin typeface="Segoe UI" pitchFamily="34" charset="0"/>
                <a:cs typeface="Segoe UI" pitchFamily="34" charset="0"/>
              </a:rPr>
              <a:t>им. А. К. </a:t>
            </a:r>
            <a:r>
              <a:rPr lang="ru-RU" sz="2000" dirty="0" smtClean="0">
                <a:solidFill>
                  <a:srgbClr val="92D050"/>
                </a:solidFill>
                <a:effectLst>
                  <a:outerShdw blurRad="38100" dist="38100" dir="2700000" algn="tl">
                    <a:srgbClr val="000000">
                      <a:alpha val="43137"/>
                    </a:srgbClr>
                  </a:outerShdw>
                </a:effectLst>
                <a:latin typeface="Segoe UI" pitchFamily="34" charset="0"/>
                <a:cs typeface="Segoe UI" pitchFamily="34" charset="0"/>
              </a:rPr>
              <a:t>Югова</a:t>
            </a:r>
          </a:p>
          <a:p>
            <a:pPr algn="ctr"/>
            <a:r>
              <a:rPr lang="ru-RU" sz="2000" dirty="0" smtClean="0">
                <a:solidFill>
                  <a:srgbClr val="92D050"/>
                </a:solidFill>
                <a:effectLst>
                  <a:outerShdw blurRad="38100" dist="38100" dir="2700000" algn="tl">
                    <a:srgbClr val="000000">
                      <a:alpha val="43137"/>
                    </a:srgbClr>
                  </a:outerShdw>
                </a:effectLst>
                <a:latin typeface="Segoe UI" pitchFamily="34" charset="0"/>
                <a:cs typeface="Segoe UI" pitchFamily="34" charset="0"/>
              </a:rPr>
              <a:t>Зал </a:t>
            </a:r>
            <a:r>
              <a:rPr lang="ru-RU" sz="2000" dirty="0">
                <a:solidFill>
                  <a:srgbClr val="92D050"/>
                </a:solidFill>
                <a:effectLst>
                  <a:outerShdw blurRad="38100" dist="38100" dir="2700000" algn="tl">
                    <a:srgbClr val="000000">
                      <a:alpha val="43137"/>
                    </a:srgbClr>
                  </a:outerShdw>
                </a:effectLst>
                <a:latin typeface="Segoe UI" pitchFamily="34" charset="0"/>
                <a:cs typeface="Segoe UI" pitchFamily="34" charset="0"/>
              </a:rPr>
              <a:t>литературы на иностранных языках</a:t>
            </a:r>
            <a:endParaRPr lang="ru-RU" sz="2000" dirty="0"/>
          </a:p>
        </p:txBody>
      </p:sp>
    </p:spTree>
    <p:extLst>
      <p:ext uri="{BB962C8B-B14F-4D97-AF65-F5344CB8AC3E}">
        <p14:creationId xmlns:p14="http://schemas.microsoft.com/office/powerpoint/2010/main" val="2814520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624"/>
            <a:ext cx="9162192" cy="6768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23528" y="260648"/>
            <a:ext cx="4858574" cy="461665"/>
          </a:xfrm>
          <a:prstGeom prst="rect">
            <a:avLst/>
          </a:prstGeom>
        </p:spPr>
        <p:txBody>
          <a:bodyPr wrap="none">
            <a:spAutoFit/>
          </a:bodyPr>
          <a:lstStyle/>
          <a:p>
            <a:r>
              <a:rPr lang="en-US" sz="2400" b="1" dirty="0" smtClean="0">
                <a:solidFill>
                  <a:schemeClr val="bg1"/>
                </a:solidFill>
                <a:latin typeface="Segoe UI" pitchFamily="34" charset="0"/>
                <a:cs typeface="Segoe UI" pitchFamily="34" charset="0"/>
              </a:rPr>
              <a:t>Fraternal </a:t>
            </a:r>
            <a:r>
              <a:rPr lang="en-US" sz="2400" b="1" dirty="0">
                <a:solidFill>
                  <a:schemeClr val="bg1"/>
                </a:solidFill>
                <a:latin typeface="Segoe UI" pitchFamily="34" charset="0"/>
                <a:cs typeface="Segoe UI" pitchFamily="34" charset="0"/>
              </a:rPr>
              <a:t>corps at the monastery</a:t>
            </a:r>
            <a:endParaRPr lang="ru-RU" sz="2400" b="1" dirty="0">
              <a:solidFill>
                <a:schemeClr val="bg1"/>
              </a:solidFill>
              <a:latin typeface="Segoe UI" pitchFamily="34" charset="0"/>
              <a:cs typeface="Segoe UI" pitchFamily="34" charset="0"/>
            </a:endParaRPr>
          </a:p>
        </p:txBody>
      </p:sp>
    </p:spTree>
    <p:extLst>
      <p:ext uri="{BB962C8B-B14F-4D97-AF65-F5344CB8AC3E}">
        <p14:creationId xmlns:p14="http://schemas.microsoft.com/office/powerpoint/2010/main" val="20858697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9" y="0"/>
            <a:ext cx="9120497" cy="6846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07504" y="16112"/>
            <a:ext cx="3136500" cy="461665"/>
          </a:xfrm>
          <a:prstGeom prst="rect">
            <a:avLst/>
          </a:prstGeom>
        </p:spPr>
        <p:txBody>
          <a:bodyPr wrap="none">
            <a:spAutoFit/>
          </a:bodyPr>
          <a:lstStyle/>
          <a:p>
            <a:r>
              <a:rPr lang="de-DE" sz="2400" b="1" dirty="0" smtClean="0">
                <a:solidFill>
                  <a:schemeClr val="bg1"/>
                </a:solidFill>
                <a:latin typeface="Segoe UI" pitchFamily="34" charset="0"/>
                <a:cs typeface="Segoe UI" pitchFamily="34" charset="0"/>
              </a:rPr>
              <a:t>Religious </a:t>
            </a:r>
            <a:r>
              <a:rPr lang="de-DE" sz="2400" b="1" dirty="0">
                <a:solidFill>
                  <a:schemeClr val="bg1"/>
                </a:solidFill>
                <a:latin typeface="Segoe UI" pitchFamily="34" charset="0"/>
                <a:cs typeface="Segoe UI" pitchFamily="34" charset="0"/>
              </a:rPr>
              <a:t>procession</a:t>
            </a:r>
            <a:endParaRPr lang="ru-RU" sz="2400" b="1" dirty="0">
              <a:solidFill>
                <a:schemeClr val="bg1"/>
              </a:solidFill>
              <a:latin typeface="Segoe UI" pitchFamily="34" charset="0"/>
              <a:cs typeface="Segoe UI" pitchFamily="34" charset="0"/>
            </a:endParaRPr>
          </a:p>
        </p:txBody>
      </p:sp>
    </p:spTree>
    <p:extLst>
      <p:ext uri="{BB962C8B-B14F-4D97-AF65-F5344CB8AC3E}">
        <p14:creationId xmlns:p14="http://schemas.microsoft.com/office/powerpoint/2010/main" val="37817755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5436" y="3353612"/>
            <a:ext cx="5338564" cy="3534129"/>
          </a:xfrm>
          <a:prstGeom prst="rect">
            <a:avLst/>
          </a:prstGeom>
          <a:noFill/>
          <a:ln>
            <a:noFill/>
          </a:ln>
          <a:effectLst>
            <a:outerShdw dist="35921" dir="2700000" algn="ctr" rotWithShape="0">
              <a:schemeClr val="bg2"/>
            </a:outerShdw>
            <a:softEdge rad="317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535"/>
            <a:ext cx="5003602" cy="3752701"/>
          </a:xfrm>
          <a:prstGeom prst="rect">
            <a:avLst/>
          </a:prstGeom>
          <a:noFill/>
          <a:ln>
            <a:noFill/>
          </a:ln>
          <a:effectLst>
            <a:outerShdw dist="35921" dir="2700000" algn="ctr" rotWithShape="0">
              <a:schemeClr val="bg2"/>
            </a:outerShdw>
            <a:softEdge rad="317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Прямоугольник 1"/>
          <p:cNvSpPr/>
          <p:nvPr/>
        </p:nvSpPr>
        <p:spPr>
          <a:xfrm>
            <a:off x="179512" y="3752166"/>
            <a:ext cx="4572000" cy="1200329"/>
          </a:xfrm>
          <a:prstGeom prst="rect">
            <a:avLst/>
          </a:prstGeom>
        </p:spPr>
        <p:txBody>
          <a:bodyPr>
            <a:spAutoFit/>
          </a:bodyPr>
          <a:lstStyle/>
          <a:p>
            <a:r>
              <a:rPr lang="en-US" sz="2400" b="1" dirty="0" smtClean="0">
                <a:latin typeface="Segoe UI" pitchFamily="34" charset="0"/>
                <a:cs typeface="Segoe UI" pitchFamily="34" charset="0"/>
              </a:rPr>
              <a:t>The </a:t>
            </a:r>
            <a:r>
              <a:rPr lang="en-US" sz="2400" b="1" dirty="0">
                <a:latin typeface="Segoe UI" pitchFamily="34" charset="0"/>
                <a:cs typeface="Segoe UI" pitchFamily="34" charset="0"/>
              </a:rPr>
              <a:t>Holy Dormition </a:t>
            </a:r>
            <a:r>
              <a:rPr lang="en-US" sz="2400" b="1" dirty="0" smtClean="0">
                <a:latin typeface="Segoe UI" pitchFamily="34" charset="0"/>
                <a:cs typeface="Segoe UI" pitchFamily="34" charset="0"/>
              </a:rPr>
              <a:t>Dalmatov </a:t>
            </a:r>
            <a:r>
              <a:rPr lang="en-US" sz="2400" b="1" dirty="0">
                <a:latin typeface="Segoe UI" pitchFamily="34" charset="0"/>
                <a:cs typeface="Segoe UI" pitchFamily="34" charset="0"/>
              </a:rPr>
              <a:t>Monastery </a:t>
            </a:r>
            <a:r>
              <a:rPr lang="en-US" sz="2400" b="1" dirty="0" smtClean="0">
                <a:latin typeface="Segoe UI" pitchFamily="34" charset="0"/>
                <a:cs typeface="Segoe UI" pitchFamily="34" charset="0"/>
              </a:rPr>
              <a:t>was </a:t>
            </a:r>
            <a:r>
              <a:rPr lang="en-US" sz="2400" b="1" dirty="0">
                <a:latin typeface="Segoe UI" pitchFamily="34" charset="0"/>
                <a:cs typeface="Segoe UI" pitchFamily="34" charset="0"/>
              </a:rPr>
              <a:t>destroyed several times</a:t>
            </a:r>
            <a:endParaRPr lang="ru-RU" sz="2400" b="1" dirty="0">
              <a:latin typeface="Segoe UI" pitchFamily="34" charset="0"/>
              <a:cs typeface="Segoe UI" pitchFamily="34" charset="0"/>
            </a:endParaRPr>
          </a:p>
        </p:txBody>
      </p:sp>
    </p:spTree>
    <p:extLst>
      <p:ext uri="{BB962C8B-B14F-4D97-AF65-F5344CB8AC3E}">
        <p14:creationId xmlns:p14="http://schemas.microsoft.com/office/powerpoint/2010/main" val="16145006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2" y="144462"/>
            <a:ext cx="8892034" cy="6596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98502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0"/>
            <a:ext cx="5616624" cy="685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46458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171" y="44624"/>
            <a:ext cx="9009148"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083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host12_user1\Desktop\Далматово Монастырь\dalmatovo-st-4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5" y="332657"/>
            <a:ext cx="8998262" cy="6336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14240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host12_user1\Desktop\Далматово Монастырь\церковь иконы Божией матери Всех скорбящих радость.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9569" y="138322"/>
            <a:ext cx="4503703" cy="6743513"/>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pic>
        <p:nvPicPr>
          <p:cNvPr id="1126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012" y="260648"/>
            <a:ext cx="4507409" cy="6084242"/>
          </a:xfrm>
          <a:prstGeom prst="rect">
            <a:avLst/>
          </a:prstGeom>
          <a:noFill/>
          <a:ln>
            <a:noFill/>
          </a:ln>
          <a:effectLst>
            <a:outerShdw dist="35921" dir="2700000" algn="ctr" rotWithShape="0">
              <a:schemeClr val="bg2"/>
            </a:outerShdw>
            <a:softEdge rad="317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Прямоугольник 1"/>
          <p:cNvSpPr/>
          <p:nvPr/>
        </p:nvSpPr>
        <p:spPr>
          <a:xfrm>
            <a:off x="251520" y="6021724"/>
            <a:ext cx="8701752" cy="830997"/>
          </a:xfrm>
          <a:prstGeom prst="rect">
            <a:avLst/>
          </a:prstGeom>
        </p:spPr>
        <p:txBody>
          <a:bodyPr wrap="square">
            <a:spAutoFit/>
          </a:bodyPr>
          <a:lstStyle/>
          <a:p>
            <a:r>
              <a:rPr lang="en-US" sz="2400" b="1" dirty="0" smtClean="0">
                <a:latin typeface="Segoe UI" pitchFamily="34" charset="0"/>
                <a:cs typeface="Segoe UI" pitchFamily="34" charset="0"/>
              </a:rPr>
              <a:t>The </a:t>
            </a:r>
            <a:r>
              <a:rPr lang="en-US" sz="2400" b="1" dirty="0">
                <a:latin typeface="Segoe UI" pitchFamily="34" charset="0"/>
                <a:cs typeface="Segoe UI" pitchFamily="34" charset="0"/>
              </a:rPr>
              <a:t>Church of the Icon of the Mother of God </a:t>
            </a:r>
            <a:endParaRPr lang="ru-RU" sz="2400" b="1" dirty="0" smtClean="0">
              <a:latin typeface="Segoe UI" pitchFamily="34" charset="0"/>
              <a:cs typeface="Segoe UI" pitchFamily="34" charset="0"/>
            </a:endParaRPr>
          </a:p>
          <a:p>
            <a:r>
              <a:rPr lang="ru-RU" sz="2400" b="1" dirty="0" smtClean="0">
                <a:latin typeface="Segoe UI" pitchFamily="34" charset="0"/>
                <a:cs typeface="Segoe UI" pitchFamily="34" charset="0"/>
              </a:rPr>
              <a:t>«</a:t>
            </a:r>
            <a:r>
              <a:rPr lang="en-US" sz="2400" b="1" dirty="0" smtClean="0">
                <a:latin typeface="Segoe UI" pitchFamily="34" charset="0"/>
                <a:cs typeface="Segoe UI" pitchFamily="34" charset="0"/>
              </a:rPr>
              <a:t>Joy </a:t>
            </a:r>
            <a:r>
              <a:rPr lang="en-US" sz="2400" b="1" dirty="0">
                <a:latin typeface="Segoe UI" pitchFamily="34" charset="0"/>
                <a:cs typeface="Segoe UI" pitchFamily="34" charset="0"/>
              </a:rPr>
              <a:t>of All Who </a:t>
            </a:r>
            <a:r>
              <a:rPr lang="en-US" sz="2400" b="1" dirty="0" smtClean="0">
                <a:latin typeface="Segoe UI" pitchFamily="34" charset="0"/>
                <a:cs typeface="Segoe UI" pitchFamily="34" charset="0"/>
              </a:rPr>
              <a:t>Sorrow</a:t>
            </a:r>
            <a:r>
              <a:rPr lang="ru-RU" sz="2400" b="1" dirty="0" smtClean="0">
                <a:latin typeface="Segoe UI" pitchFamily="34" charset="0"/>
                <a:cs typeface="Segoe UI" pitchFamily="34" charset="0"/>
              </a:rPr>
              <a:t>»</a:t>
            </a:r>
            <a:endParaRPr lang="ru-RU" sz="2400" b="1" dirty="0">
              <a:latin typeface="Segoe UI" pitchFamily="34" charset="0"/>
              <a:cs typeface="Segoe UI" pitchFamily="34" charset="0"/>
            </a:endParaRPr>
          </a:p>
        </p:txBody>
      </p:sp>
    </p:spTree>
    <p:extLst>
      <p:ext uri="{BB962C8B-B14F-4D97-AF65-F5344CB8AC3E}">
        <p14:creationId xmlns:p14="http://schemas.microsoft.com/office/powerpoint/2010/main" val="18886954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61" y="188640"/>
            <a:ext cx="8944647" cy="6452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45169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58028" cy="6747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29846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21549" y="116632"/>
            <a:ext cx="9178682" cy="6609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96336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ost12_user1\Desktop\Далматово Монастырь\Monastyr-2021_1-1024x46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738" y="-35007"/>
            <a:ext cx="8784976" cy="453650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9603" y="3972334"/>
            <a:ext cx="8784976" cy="2862322"/>
          </a:xfrm>
          <a:prstGeom prst="rect">
            <a:avLst/>
          </a:prstGeom>
        </p:spPr>
        <p:txBody>
          <a:bodyPr wrap="square">
            <a:spAutoFit/>
          </a:bodyPr>
          <a:lstStyle/>
          <a:p>
            <a:r>
              <a:rPr lang="en-US" dirty="0"/>
              <a:t>1. Church of the Mother of God "Joy of All Who Sorrow" (1871-1881)</a:t>
            </a:r>
          </a:p>
          <a:p>
            <a:r>
              <a:rPr lang="en-US" dirty="0"/>
              <a:t>2. Tomb (1896)</a:t>
            </a:r>
          </a:p>
          <a:p>
            <a:r>
              <a:rPr lang="en-US" dirty="0"/>
              <a:t>3. Dormition Cathedral (1707-1719)</a:t>
            </a:r>
          </a:p>
          <a:p>
            <a:r>
              <a:rPr lang="en-US" dirty="0"/>
              <a:t>4. Gate Church of St. John the Theologian (mid-19th century)</a:t>
            </a:r>
          </a:p>
          <a:p>
            <a:r>
              <a:rPr lang="en-US" dirty="0"/>
              <a:t>5. Chapel (1880-1881)</a:t>
            </a:r>
          </a:p>
          <a:p>
            <a:r>
              <a:rPr lang="en-US" dirty="0"/>
              <a:t>6. Monastery Museum</a:t>
            </a:r>
          </a:p>
          <a:p>
            <a:r>
              <a:rPr lang="en-US" dirty="0"/>
              <a:t>7. Hotel</a:t>
            </a:r>
          </a:p>
          <a:p>
            <a:r>
              <a:rPr lang="en-US" dirty="0"/>
              <a:t>8. Chapel-baptismal font</a:t>
            </a:r>
          </a:p>
          <a:p>
            <a:r>
              <a:rPr lang="en-US" dirty="0"/>
              <a:t>9. Refectory</a:t>
            </a:r>
          </a:p>
          <a:p>
            <a:r>
              <a:rPr lang="en-US" dirty="0"/>
              <a:t>10. Brotherhood building</a:t>
            </a:r>
          </a:p>
        </p:txBody>
      </p:sp>
    </p:spTree>
    <p:extLst>
      <p:ext uri="{BB962C8B-B14F-4D97-AF65-F5344CB8AC3E}">
        <p14:creationId xmlns:p14="http://schemas.microsoft.com/office/powerpoint/2010/main" val="41677886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ost12_user1\Desktop\Далматово Монастырь\обретение мощей преподобного далмата.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37" y="44581"/>
            <a:ext cx="4854075" cy="676879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292080" y="1268760"/>
            <a:ext cx="3818142" cy="1200329"/>
          </a:xfrm>
          <a:prstGeom prst="rect">
            <a:avLst/>
          </a:prstGeom>
        </p:spPr>
        <p:txBody>
          <a:bodyPr wrap="square">
            <a:spAutoFit/>
          </a:bodyPr>
          <a:lstStyle/>
          <a:p>
            <a:r>
              <a:rPr lang="en-US" sz="2400" b="1" dirty="0" smtClean="0">
                <a:latin typeface="Segoe UI" pitchFamily="34" charset="0"/>
                <a:cs typeface="Segoe UI" pitchFamily="34" charset="0"/>
              </a:rPr>
              <a:t>The</a:t>
            </a:r>
            <a:r>
              <a:rPr lang="ru-RU" sz="2400" b="1" dirty="0" smtClean="0">
                <a:latin typeface="Segoe UI" pitchFamily="34" charset="0"/>
                <a:cs typeface="Segoe UI" pitchFamily="34" charset="0"/>
              </a:rPr>
              <a:t> </a:t>
            </a:r>
            <a:r>
              <a:rPr lang="en-US" sz="2400" b="1" dirty="0" smtClean="0">
                <a:latin typeface="Segoe UI" pitchFamily="34" charset="0"/>
                <a:cs typeface="Segoe UI" pitchFamily="34" charset="0"/>
              </a:rPr>
              <a:t>uncovering </a:t>
            </a:r>
            <a:r>
              <a:rPr lang="en-US" sz="2400" b="1" dirty="0">
                <a:latin typeface="Segoe UI" pitchFamily="34" charset="0"/>
                <a:cs typeface="Segoe UI" pitchFamily="34" charset="0"/>
              </a:rPr>
              <a:t>of the relics of Saint </a:t>
            </a:r>
            <a:r>
              <a:rPr lang="en-US" sz="2400" b="1" dirty="0" smtClean="0">
                <a:latin typeface="Segoe UI" pitchFamily="34" charset="0"/>
                <a:cs typeface="Segoe UI" pitchFamily="34" charset="0"/>
              </a:rPr>
              <a:t>Dalmat</a:t>
            </a:r>
            <a:r>
              <a:rPr lang="ru-RU" sz="2400" b="1" dirty="0" smtClean="0">
                <a:latin typeface="Segoe UI" pitchFamily="34" charset="0"/>
                <a:cs typeface="Segoe UI" pitchFamily="34" charset="0"/>
              </a:rPr>
              <a:t>, </a:t>
            </a:r>
            <a:r>
              <a:rPr lang="en-US" sz="2400" b="1" dirty="0" smtClean="0">
                <a:latin typeface="Segoe UI" pitchFamily="34" charset="0"/>
                <a:cs typeface="Segoe UI" pitchFamily="34" charset="0"/>
              </a:rPr>
              <a:t>1994 </a:t>
            </a:r>
            <a:endParaRPr lang="ru-RU" sz="2400" b="1" dirty="0">
              <a:latin typeface="Segoe UI" pitchFamily="34" charset="0"/>
              <a:cs typeface="Segoe UI" pitchFamily="34" charset="0"/>
            </a:endParaRPr>
          </a:p>
        </p:txBody>
      </p:sp>
    </p:spTree>
    <p:extLst>
      <p:ext uri="{BB962C8B-B14F-4D97-AF65-F5344CB8AC3E}">
        <p14:creationId xmlns:p14="http://schemas.microsoft.com/office/powerpoint/2010/main" val="35225726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host12_user1\Desktop\Далматово Монастырь\dlmtv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9140" y="1861939"/>
            <a:ext cx="4404860" cy="4996061"/>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17" y="116633"/>
            <a:ext cx="4669923" cy="3463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0" y="4149080"/>
            <a:ext cx="4572000" cy="830997"/>
          </a:xfrm>
          <a:prstGeom prst="rect">
            <a:avLst/>
          </a:prstGeom>
        </p:spPr>
        <p:txBody>
          <a:bodyPr>
            <a:spAutoFit/>
          </a:bodyPr>
          <a:lstStyle/>
          <a:p>
            <a:r>
              <a:rPr lang="en-US" sz="2400" b="1" dirty="0">
                <a:latin typeface="Segoe UI" pitchFamily="34" charset="0"/>
                <a:cs typeface="Segoe UI" pitchFamily="34" charset="0"/>
              </a:rPr>
              <a:t>Reliquary with the relics </a:t>
            </a:r>
            <a:endParaRPr lang="ru-RU" sz="2400" b="1" dirty="0" smtClean="0">
              <a:latin typeface="Segoe UI" pitchFamily="34" charset="0"/>
              <a:cs typeface="Segoe UI" pitchFamily="34" charset="0"/>
            </a:endParaRPr>
          </a:p>
          <a:p>
            <a:r>
              <a:rPr lang="en-US" sz="2400" b="1" dirty="0" smtClean="0">
                <a:latin typeface="Segoe UI" pitchFamily="34" charset="0"/>
                <a:cs typeface="Segoe UI" pitchFamily="34" charset="0"/>
              </a:rPr>
              <a:t>of </a:t>
            </a:r>
            <a:r>
              <a:rPr lang="en-US" sz="2400" b="1" dirty="0">
                <a:latin typeface="Segoe UI" pitchFamily="34" charset="0"/>
                <a:cs typeface="Segoe UI" pitchFamily="34" charset="0"/>
              </a:rPr>
              <a:t>St. Dalmat of </a:t>
            </a:r>
            <a:r>
              <a:rPr lang="en-US" sz="2400" b="1" dirty="0" err="1">
                <a:latin typeface="Segoe UI" pitchFamily="34" charset="0"/>
                <a:cs typeface="Segoe UI" pitchFamily="34" charset="0"/>
              </a:rPr>
              <a:t>Isetsk</a:t>
            </a:r>
            <a:endParaRPr lang="ru-RU" sz="2400" b="1" dirty="0">
              <a:latin typeface="Segoe UI" pitchFamily="34" charset="0"/>
              <a:cs typeface="Segoe UI" pitchFamily="34" charset="0"/>
            </a:endParaRPr>
          </a:p>
        </p:txBody>
      </p:sp>
    </p:spTree>
    <p:extLst>
      <p:ext uri="{BB962C8B-B14F-4D97-AF65-F5344CB8AC3E}">
        <p14:creationId xmlns:p14="http://schemas.microsoft.com/office/powerpoint/2010/main" val="10635430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87" y="476672"/>
            <a:ext cx="9134813" cy="6092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5220072" y="6048874"/>
            <a:ext cx="3764044" cy="461665"/>
          </a:xfrm>
          <a:prstGeom prst="rect">
            <a:avLst/>
          </a:prstGeom>
        </p:spPr>
        <p:txBody>
          <a:bodyPr wrap="none">
            <a:spAutoFit/>
          </a:bodyPr>
          <a:lstStyle/>
          <a:p>
            <a:r>
              <a:rPr lang="en-US" sz="2400" b="1" dirty="0" smtClean="0">
                <a:latin typeface="Segoe UI" pitchFamily="34" charset="0"/>
                <a:cs typeface="Segoe UI" pitchFamily="34" charset="0"/>
              </a:rPr>
              <a:t>The Monastery</a:t>
            </a:r>
            <a:r>
              <a:rPr lang="ru-RU" sz="2400" b="1" dirty="0" smtClean="0">
                <a:latin typeface="Segoe UI" pitchFamily="34" charset="0"/>
                <a:cs typeface="Segoe UI" pitchFamily="34" charset="0"/>
              </a:rPr>
              <a:t> </a:t>
            </a:r>
            <a:r>
              <a:rPr lang="en-US" sz="2400" b="1" dirty="0" smtClean="0">
                <a:latin typeface="Segoe UI" pitchFamily="34" charset="0"/>
                <a:cs typeface="Segoe UI" pitchFamily="34" charset="0"/>
              </a:rPr>
              <a:t>museum </a:t>
            </a:r>
            <a:endParaRPr lang="ru-RU" sz="2400" b="1" i="0" dirty="0">
              <a:effectLst/>
              <a:latin typeface="Segoe UI" pitchFamily="34" charset="0"/>
              <a:cs typeface="Segoe UI" pitchFamily="34" charset="0"/>
            </a:endParaRPr>
          </a:p>
        </p:txBody>
      </p:sp>
    </p:spTree>
    <p:extLst>
      <p:ext uri="{BB962C8B-B14F-4D97-AF65-F5344CB8AC3E}">
        <p14:creationId xmlns:p14="http://schemas.microsoft.com/office/powerpoint/2010/main" val="27700153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77" y="260648"/>
            <a:ext cx="9087207" cy="6480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43476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1781" y="476671"/>
            <a:ext cx="4722350" cy="6296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descr="C:\Users\host12_user1\Desktop\Dalmatovo Photos\IMG_20240528_144137249_HD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188639"/>
            <a:ext cx="3942171" cy="5256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55993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16632"/>
            <a:ext cx="4482498"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39" y="1412776"/>
            <a:ext cx="4011271" cy="5348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97260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16633"/>
            <a:ext cx="8746575" cy="6559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13645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host12_user1\Desktop\Далматово Монастырь\Антонин Капустин.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38" y="-149929"/>
            <a:ext cx="4063521" cy="5235113"/>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143225" y="188640"/>
            <a:ext cx="4572000" cy="923330"/>
          </a:xfrm>
          <a:prstGeom prst="rect">
            <a:avLst/>
          </a:prstGeom>
        </p:spPr>
        <p:txBody>
          <a:bodyPr>
            <a:spAutoFit/>
          </a:bodyPr>
          <a:lstStyle/>
          <a:p>
            <a:pPr algn="just"/>
            <a:r>
              <a:rPr lang="en-US" b="1" dirty="0">
                <a:latin typeface="Segoe UI" pitchFamily="34" charset="0"/>
                <a:cs typeface="Segoe UI" pitchFamily="34" charset="0"/>
              </a:rPr>
              <a:t>Archimandrite Antonin (Kapustin), a graduate of the </a:t>
            </a:r>
            <a:r>
              <a:rPr lang="en-US" b="1" dirty="0" smtClean="0">
                <a:latin typeface="Segoe UI" pitchFamily="34" charset="0"/>
                <a:cs typeface="Segoe UI" pitchFamily="34" charset="0"/>
              </a:rPr>
              <a:t>Dalmatov </a:t>
            </a:r>
            <a:r>
              <a:rPr lang="en-US" b="1" dirty="0">
                <a:latin typeface="Segoe UI" pitchFamily="34" charset="0"/>
                <a:cs typeface="Segoe UI" pitchFamily="34" charset="0"/>
              </a:rPr>
              <a:t>Theological School, a native of the Trans-Urals</a:t>
            </a:r>
            <a:endParaRPr lang="ru-RU" dirty="0">
              <a:latin typeface="Segoe UI" pitchFamily="34" charset="0"/>
              <a:cs typeface="Segoe UI" pitchFamily="34" charset="0"/>
            </a:endParaRPr>
          </a:p>
        </p:txBody>
      </p:sp>
      <p:pic>
        <p:nvPicPr>
          <p:cNvPr id="1638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0072" y="1664288"/>
            <a:ext cx="3322364" cy="5136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00463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160338"/>
            <a:ext cx="9059863" cy="6535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68717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duotone>
              <a:prstClr val="black"/>
              <a:srgbClr val="D9C3A5">
                <a:tint val="50000"/>
                <a:satMod val="180000"/>
              </a:srgbClr>
            </a:duotone>
            <a:extLst>
              <a:ext uri="{28A0092B-C50C-407E-A947-70E740481C1C}">
                <a14:useLocalDpi xmlns:a14="http://schemas.microsoft.com/office/drawing/2010/main" val="0"/>
              </a:ext>
            </a:extLst>
          </a:blip>
          <a:srcRect/>
          <a:stretch>
            <a:fillRect/>
          </a:stretch>
        </p:blipFill>
        <p:spPr bwMode="auto">
          <a:xfrm>
            <a:off x="1" y="0"/>
            <a:ext cx="9108503" cy="6813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771800" y="187499"/>
            <a:ext cx="5940151" cy="830997"/>
          </a:xfrm>
          <a:prstGeom prst="rect">
            <a:avLst/>
          </a:prstGeom>
        </p:spPr>
        <p:txBody>
          <a:bodyPr wrap="square">
            <a:spAutoFit/>
          </a:bodyPr>
          <a:lstStyle/>
          <a:p>
            <a:r>
              <a:rPr lang="en-US" sz="2400" b="1" dirty="0">
                <a:solidFill>
                  <a:schemeClr val="bg1"/>
                </a:solidFill>
                <a:latin typeface="Segoe UI" pitchFamily="34" charset="0"/>
                <a:cs typeface="Segoe UI" pitchFamily="34" charset="0"/>
              </a:rPr>
              <a:t>Dalmatovo is one of the first </a:t>
            </a:r>
            <a:endParaRPr lang="ru-RU" sz="2400" b="1" dirty="0" smtClean="0">
              <a:solidFill>
                <a:schemeClr val="bg1"/>
              </a:solidFill>
              <a:latin typeface="Segoe UI" pitchFamily="34" charset="0"/>
              <a:cs typeface="Segoe UI" pitchFamily="34" charset="0"/>
            </a:endParaRPr>
          </a:p>
          <a:p>
            <a:r>
              <a:rPr lang="en-US" sz="2400" b="1" dirty="0" smtClean="0">
                <a:solidFill>
                  <a:schemeClr val="bg1"/>
                </a:solidFill>
                <a:latin typeface="Segoe UI" pitchFamily="34" charset="0"/>
                <a:cs typeface="Segoe UI" pitchFamily="34" charset="0"/>
              </a:rPr>
              <a:t>Russian </a:t>
            </a:r>
            <a:r>
              <a:rPr lang="en-US" sz="2400" b="1" dirty="0">
                <a:solidFill>
                  <a:schemeClr val="bg1"/>
                </a:solidFill>
                <a:latin typeface="Segoe UI" pitchFamily="34" charset="0"/>
                <a:cs typeface="Segoe UI" pitchFamily="34" charset="0"/>
              </a:rPr>
              <a:t>settlements in the Trans-Urals</a:t>
            </a:r>
            <a:endParaRPr lang="ru-RU" sz="2400" b="1" dirty="0">
              <a:solidFill>
                <a:schemeClr val="bg1"/>
              </a:solidFill>
              <a:latin typeface="Segoe UI" pitchFamily="34" charset="0"/>
              <a:cs typeface="Segoe UI" pitchFamily="34" charset="0"/>
            </a:endParaRPr>
          </a:p>
        </p:txBody>
      </p:sp>
    </p:spTree>
    <p:extLst>
      <p:ext uri="{BB962C8B-B14F-4D97-AF65-F5344CB8AC3E}">
        <p14:creationId xmlns:p14="http://schemas.microsoft.com/office/powerpoint/2010/main" val="41692593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host12_user1\Desktop\Далматово Монастырь\одна_из_витрин1_Капустин Антонин.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88985"/>
            <a:ext cx="8928992" cy="6642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42397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16632"/>
            <a:ext cx="8945724" cy="6120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67231" y="6390620"/>
            <a:ext cx="8352928" cy="461665"/>
          </a:xfrm>
          <a:prstGeom prst="rect">
            <a:avLst/>
          </a:prstGeom>
        </p:spPr>
        <p:txBody>
          <a:bodyPr wrap="square">
            <a:spAutoFit/>
          </a:bodyPr>
          <a:lstStyle/>
          <a:p>
            <a:r>
              <a:rPr lang="en-US" sz="2400" b="1" dirty="0" smtClean="0">
                <a:latin typeface="Segoe UI" pitchFamily="34" charset="0"/>
                <a:cs typeface="Segoe UI" pitchFamily="34" charset="0"/>
              </a:rPr>
              <a:t>A </a:t>
            </a:r>
            <a:r>
              <a:rPr lang="en-US" sz="2400" b="1" dirty="0">
                <a:latin typeface="Segoe UI" pitchFamily="34" charset="0"/>
                <a:cs typeface="Segoe UI" pitchFamily="34" charset="0"/>
              </a:rPr>
              <a:t>historical </a:t>
            </a:r>
            <a:r>
              <a:rPr lang="en-US" sz="2400" b="1" dirty="0" smtClean="0">
                <a:latin typeface="Segoe UI" pitchFamily="34" charset="0"/>
                <a:cs typeface="Segoe UI" pitchFamily="34" charset="0"/>
              </a:rPr>
              <a:t>festival </a:t>
            </a:r>
            <a:r>
              <a:rPr lang="en-US" sz="2400" b="1" dirty="0">
                <a:latin typeface="Segoe UI" pitchFamily="34" charset="0"/>
                <a:cs typeface="Segoe UI" pitchFamily="34" charset="0"/>
              </a:rPr>
              <a:t>"Day of St. Dalmat of </a:t>
            </a:r>
            <a:r>
              <a:rPr lang="en-US" sz="2400" b="1" dirty="0" err="1">
                <a:latin typeface="Segoe UI" pitchFamily="34" charset="0"/>
                <a:cs typeface="Segoe UI" pitchFamily="34" charset="0"/>
              </a:rPr>
              <a:t>Isetsk</a:t>
            </a:r>
            <a:r>
              <a:rPr lang="en-US" sz="2400" b="1" dirty="0">
                <a:latin typeface="Segoe UI" pitchFamily="34" charset="0"/>
                <a:cs typeface="Segoe UI" pitchFamily="34" charset="0"/>
              </a:rPr>
              <a:t>." </a:t>
            </a:r>
            <a:endParaRPr lang="ru-RU" sz="2400" b="1" dirty="0">
              <a:latin typeface="Segoe UI" pitchFamily="34" charset="0"/>
              <a:cs typeface="Segoe UI" pitchFamily="34" charset="0"/>
            </a:endParaRPr>
          </a:p>
        </p:txBody>
      </p:sp>
    </p:spTree>
    <p:extLst>
      <p:ext uri="{BB962C8B-B14F-4D97-AF65-F5344CB8AC3E}">
        <p14:creationId xmlns:p14="http://schemas.microsoft.com/office/powerpoint/2010/main" val="62545053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15" y="0"/>
            <a:ext cx="9000546"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95536" y="188640"/>
            <a:ext cx="5616624" cy="830997"/>
          </a:xfrm>
          <a:prstGeom prst="rect">
            <a:avLst/>
          </a:prstGeom>
        </p:spPr>
        <p:txBody>
          <a:bodyPr wrap="square">
            <a:spAutoFit/>
          </a:bodyPr>
          <a:lstStyle/>
          <a:p>
            <a:r>
              <a:rPr lang="en-US" sz="2400" b="1" dirty="0">
                <a:solidFill>
                  <a:schemeClr val="bg1"/>
                </a:solidFill>
                <a:latin typeface="Segoe UI" pitchFamily="34" charset="0"/>
                <a:cs typeface="Segoe UI" pitchFamily="34" charset="0"/>
              </a:rPr>
              <a:t>A reconstruction of episodes </a:t>
            </a:r>
            <a:endParaRPr lang="ru-RU" sz="2400" b="1" dirty="0" smtClean="0">
              <a:solidFill>
                <a:schemeClr val="bg1"/>
              </a:solidFill>
              <a:latin typeface="Segoe UI" pitchFamily="34" charset="0"/>
              <a:cs typeface="Segoe UI" pitchFamily="34" charset="0"/>
            </a:endParaRPr>
          </a:p>
          <a:p>
            <a:r>
              <a:rPr lang="en-US" sz="2400" b="1" dirty="0" smtClean="0">
                <a:solidFill>
                  <a:schemeClr val="bg1"/>
                </a:solidFill>
                <a:latin typeface="Segoe UI" pitchFamily="34" charset="0"/>
                <a:cs typeface="Segoe UI" pitchFamily="34" charset="0"/>
              </a:rPr>
              <a:t>of the</a:t>
            </a:r>
            <a:r>
              <a:rPr lang="ru-RU" sz="2400" b="1" dirty="0" smtClean="0">
                <a:solidFill>
                  <a:schemeClr val="bg1"/>
                </a:solidFill>
                <a:latin typeface="Segoe UI" pitchFamily="34" charset="0"/>
                <a:cs typeface="Segoe UI" pitchFamily="34" charset="0"/>
              </a:rPr>
              <a:t> </a:t>
            </a:r>
            <a:r>
              <a:rPr lang="en-US" sz="2400" b="1" dirty="0" smtClean="0">
                <a:solidFill>
                  <a:schemeClr val="bg1"/>
                </a:solidFill>
                <a:latin typeface="Segoe UI" pitchFamily="34" charset="0"/>
                <a:cs typeface="Segoe UI" pitchFamily="34" charset="0"/>
              </a:rPr>
              <a:t>Dalmatov </a:t>
            </a:r>
            <a:r>
              <a:rPr lang="en-US" sz="2400" b="1" dirty="0">
                <a:solidFill>
                  <a:schemeClr val="bg1"/>
                </a:solidFill>
                <a:latin typeface="Segoe UI" pitchFamily="34" charset="0"/>
                <a:cs typeface="Segoe UI" pitchFamily="34" charset="0"/>
              </a:rPr>
              <a:t>Monastery  </a:t>
            </a:r>
            <a:r>
              <a:rPr lang="en-US" sz="2400" b="1" dirty="0" smtClean="0">
                <a:solidFill>
                  <a:schemeClr val="bg1"/>
                </a:solidFill>
                <a:latin typeface="Segoe UI" pitchFamily="34" charset="0"/>
                <a:cs typeface="Segoe UI" pitchFamily="34" charset="0"/>
              </a:rPr>
              <a:t>defense</a:t>
            </a:r>
            <a:endParaRPr lang="ru-RU" sz="2400" b="1" dirty="0">
              <a:solidFill>
                <a:schemeClr val="bg1"/>
              </a:solidFill>
              <a:latin typeface="Segoe UI" pitchFamily="34" charset="0"/>
              <a:cs typeface="Segoe UI" pitchFamily="34" charset="0"/>
            </a:endParaRPr>
          </a:p>
        </p:txBody>
      </p:sp>
    </p:spTree>
    <p:extLst>
      <p:ext uri="{BB962C8B-B14F-4D97-AF65-F5344CB8AC3E}">
        <p14:creationId xmlns:p14="http://schemas.microsoft.com/office/powerpoint/2010/main" val="28109705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host12_user1\Desktop\Далматово Монастырь\b83a362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6633"/>
            <a:ext cx="9144000" cy="6696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596928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632"/>
            <a:ext cx="9144000"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65522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24973"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683568" y="205189"/>
            <a:ext cx="7956376" cy="461665"/>
          </a:xfrm>
          <a:prstGeom prst="rect">
            <a:avLst/>
          </a:prstGeom>
        </p:spPr>
        <p:txBody>
          <a:bodyPr wrap="square">
            <a:spAutoFit/>
          </a:bodyPr>
          <a:lstStyle/>
          <a:p>
            <a:r>
              <a:rPr lang="en-US" sz="2400" b="1" dirty="0" smtClean="0">
                <a:solidFill>
                  <a:schemeClr val="bg1"/>
                </a:solidFill>
                <a:latin typeface="Segoe UI" pitchFamily="34" charset="0"/>
                <a:cs typeface="Segoe UI" pitchFamily="34" charset="0"/>
              </a:rPr>
              <a:t>An </a:t>
            </a:r>
            <a:r>
              <a:rPr lang="en-US" sz="2400" b="1" dirty="0">
                <a:solidFill>
                  <a:schemeClr val="bg1"/>
                </a:solidFill>
                <a:latin typeface="Segoe UI" pitchFamily="34" charset="0"/>
                <a:cs typeface="Segoe UI" pitchFamily="34" charset="0"/>
              </a:rPr>
              <a:t>exhibition of ancient Russian weapons and armor </a:t>
            </a:r>
            <a:endParaRPr lang="ru-RU" sz="2400" b="1" dirty="0">
              <a:solidFill>
                <a:schemeClr val="bg1"/>
              </a:solidFill>
              <a:latin typeface="Segoe UI" pitchFamily="34" charset="0"/>
              <a:cs typeface="Segoe UI" pitchFamily="34" charset="0"/>
            </a:endParaRPr>
          </a:p>
        </p:txBody>
      </p:sp>
    </p:spTree>
    <p:extLst>
      <p:ext uri="{BB962C8B-B14F-4D97-AF65-F5344CB8AC3E}">
        <p14:creationId xmlns:p14="http://schemas.microsoft.com/office/powerpoint/2010/main" val="11528909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32" y="44623"/>
            <a:ext cx="9031935" cy="6813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043608" y="332656"/>
            <a:ext cx="3159070" cy="461665"/>
          </a:xfrm>
          <a:prstGeom prst="rect">
            <a:avLst/>
          </a:prstGeom>
        </p:spPr>
        <p:txBody>
          <a:bodyPr wrap="none">
            <a:spAutoFit/>
          </a:bodyPr>
          <a:lstStyle/>
          <a:p>
            <a:r>
              <a:rPr lang="de-DE" sz="2400" b="1" dirty="0" smtClean="0">
                <a:latin typeface="Segoe UI" pitchFamily="34" charset="0"/>
                <a:cs typeface="Segoe UI" pitchFamily="34" charset="0"/>
              </a:rPr>
              <a:t>An </a:t>
            </a:r>
            <a:r>
              <a:rPr lang="de-DE" sz="2400" b="1" dirty="0">
                <a:latin typeface="Segoe UI" pitchFamily="34" charset="0"/>
                <a:cs typeface="Segoe UI" pitchFamily="34" charset="0"/>
              </a:rPr>
              <a:t>open-</a:t>
            </a:r>
            <a:r>
              <a:rPr lang="de-DE" sz="2400" b="1" dirty="0" err="1">
                <a:latin typeface="Segoe UI" pitchFamily="34" charset="0"/>
                <a:cs typeface="Segoe UI" pitchFamily="34" charset="0"/>
              </a:rPr>
              <a:t>air</a:t>
            </a:r>
            <a:r>
              <a:rPr lang="de-DE" sz="2400" b="1" dirty="0">
                <a:latin typeface="Segoe UI" pitchFamily="34" charset="0"/>
                <a:cs typeface="Segoe UI" pitchFamily="34" charset="0"/>
              </a:rPr>
              <a:t> </a:t>
            </a:r>
            <a:r>
              <a:rPr lang="de-DE" sz="2400" b="1" dirty="0" err="1">
                <a:latin typeface="Segoe UI" pitchFamily="34" charset="0"/>
                <a:cs typeface="Segoe UI" pitchFamily="34" charset="0"/>
              </a:rPr>
              <a:t>concert</a:t>
            </a:r>
            <a:r>
              <a:rPr lang="de-DE" sz="2400" b="1" dirty="0">
                <a:latin typeface="Segoe UI" pitchFamily="34" charset="0"/>
                <a:cs typeface="Segoe UI" pitchFamily="34" charset="0"/>
              </a:rPr>
              <a:t> </a:t>
            </a:r>
            <a:endParaRPr lang="ru-RU" sz="2400" b="1" dirty="0">
              <a:latin typeface="Segoe UI" pitchFamily="34" charset="0"/>
              <a:cs typeface="Segoe UI" pitchFamily="34" charset="0"/>
            </a:endParaRPr>
          </a:p>
        </p:txBody>
      </p:sp>
    </p:spTree>
    <p:extLst>
      <p:ext uri="{BB962C8B-B14F-4D97-AF65-F5344CB8AC3E}">
        <p14:creationId xmlns:p14="http://schemas.microsoft.com/office/powerpoint/2010/main" val="28678836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ost12_user1\Desktop\Далматово Монастырь\b83a355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20688"/>
            <a:ext cx="8945724" cy="596381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611560" y="116632"/>
            <a:ext cx="8208912" cy="461665"/>
          </a:xfrm>
          <a:prstGeom prst="rect">
            <a:avLst/>
          </a:prstGeom>
        </p:spPr>
        <p:txBody>
          <a:bodyPr wrap="square">
            <a:spAutoFit/>
          </a:bodyPr>
          <a:lstStyle/>
          <a:p>
            <a:r>
              <a:rPr lang="en-US" sz="2400" b="1" dirty="0">
                <a:latin typeface="Segoe UI" pitchFamily="34" charset="0"/>
                <a:cs typeface="Segoe UI" pitchFamily="34" charset="0"/>
              </a:rPr>
              <a:t>"Taste of Dalmatovo: Traditions of Russian Cuisine"</a:t>
            </a:r>
          </a:p>
        </p:txBody>
      </p:sp>
    </p:spTree>
    <p:extLst>
      <p:ext uri="{BB962C8B-B14F-4D97-AF65-F5344CB8AC3E}">
        <p14:creationId xmlns:p14="http://schemas.microsoft.com/office/powerpoint/2010/main" val="19768212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6672"/>
            <a:ext cx="9094810" cy="6063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51729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BEBA8EAE-BF5A-486C-A8C5-ECC9F3942E4B}">
                <a14:imgProps xmlns:a14="http://schemas.microsoft.com/office/drawing/2010/main">
                  <a14:imgLayer r:embed="rId3">
                    <a14:imgEffect>
                      <a14:artisticMosiaicBubbles/>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5496" y="44624"/>
            <a:ext cx="9073008" cy="6696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44399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70888"/>
            <a:ext cx="9000999" cy="6592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727423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3390" y="4437112"/>
            <a:ext cx="8928992" cy="1200329"/>
          </a:xfrm>
          <a:prstGeom prst="rect">
            <a:avLst/>
          </a:prstGeom>
        </p:spPr>
        <p:txBody>
          <a:bodyPr wrap="square">
            <a:spAutoFit/>
          </a:bodyPr>
          <a:lstStyle/>
          <a:p>
            <a:pPr algn="just"/>
            <a:r>
              <a:rPr lang="en-US" dirty="0">
                <a:solidFill>
                  <a:srgbClr val="FF9900"/>
                </a:solidFill>
              </a:rPr>
              <a:t>The Monastery of the Holy Dormition, </a:t>
            </a:r>
            <a:r>
              <a:rPr lang="en-US" dirty="0" smtClean="0">
                <a:solidFill>
                  <a:srgbClr val="FF9900"/>
                </a:solidFill>
              </a:rPr>
              <a:t>Dalmatovo</a:t>
            </a:r>
            <a:r>
              <a:rPr lang="ru-RU" dirty="0" smtClean="0">
                <a:solidFill>
                  <a:srgbClr val="FF9900"/>
                </a:solidFill>
              </a:rPr>
              <a:t> </a:t>
            </a:r>
            <a:r>
              <a:rPr lang="ru-RU" dirty="0">
                <a:solidFill>
                  <a:srgbClr val="FF9900"/>
                </a:solidFill>
              </a:rPr>
              <a:t>/ Свято-Успенский </a:t>
            </a:r>
            <a:r>
              <a:rPr lang="ru-RU" dirty="0" err="1">
                <a:solidFill>
                  <a:srgbClr val="FF9900"/>
                </a:solidFill>
              </a:rPr>
              <a:t>Далматовский</a:t>
            </a:r>
            <a:r>
              <a:rPr lang="ru-RU" dirty="0">
                <a:solidFill>
                  <a:srgbClr val="FF9900"/>
                </a:solidFill>
              </a:rPr>
              <a:t> мужской </a:t>
            </a:r>
            <a:r>
              <a:rPr lang="ru-RU" dirty="0" smtClean="0">
                <a:solidFill>
                  <a:srgbClr val="FF9900"/>
                </a:solidFill>
              </a:rPr>
              <a:t>монастырь. </a:t>
            </a:r>
            <a:r>
              <a:rPr lang="ru-RU" dirty="0">
                <a:solidFill>
                  <a:srgbClr val="FF9900"/>
                </a:solidFill>
              </a:rPr>
              <a:t>/ </a:t>
            </a:r>
            <a:r>
              <a:rPr lang="ru-RU" dirty="0" smtClean="0">
                <a:solidFill>
                  <a:srgbClr val="FF9900"/>
                </a:solidFill>
              </a:rPr>
              <a:t>Курган, КОУНБ </a:t>
            </a:r>
            <a:r>
              <a:rPr lang="ru-RU" dirty="0">
                <a:solidFill>
                  <a:srgbClr val="FF9900"/>
                </a:solidFill>
              </a:rPr>
              <a:t>им. А. К. Югова, </a:t>
            </a:r>
            <a:r>
              <a:rPr lang="ru-RU" dirty="0" smtClean="0">
                <a:solidFill>
                  <a:srgbClr val="FF9900"/>
                </a:solidFill>
              </a:rPr>
              <a:t>Зал </a:t>
            </a:r>
            <a:r>
              <a:rPr lang="ru-RU" dirty="0">
                <a:solidFill>
                  <a:srgbClr val="FF9900"/>
                </a:solidFill>
              </a:rPr>
              <a:t>литературы на иностранных языках, составитель С. В. Кондратьева - 2026.  - </a:t>
            </a:r>
            <a:r>
              <a:rPr lang="ru-RU" dirty="0" smtClean="0">
                <a:solidFill>
                  <a:srgbClr val="FF9900"/>
                </a:solidFill>
              </a:rPr>
              <a:t>40 </a:t>
            </a:r>
            <a:r>
              <a:rPr lang="ru-RU" dirty="0">
                <a:solidFill>
                  <a:srgbClr val="FF9900"/>
                </a:solidFill>
              </a:rPr>
              <a:t>сл. – В рамках краеведческого онлайн проекта </a:t>
            </a:r>
            <a:r>
              <a:rPr lang="en-US" dirty="0">
                <a:solidFill>
                  <a:srgbClr val="FF9900"/>
                </a:solidFill>
              </a:rPr>
              <a:t>Kurgan Pages / </a:t>
            </a:r>
            <a:r>
              <a:rPr lang="ru-RU" dirty="0">
                <a:solidFill>
                  <a:srgbClr val="FF9900"/>
                </a:solidFill>
              </a:rPr>
              <a:t>Курганские страницы.</a:t>
            </a:r>
          </a:p>
        </p:txBody>
      </p:sp>
      <p:sp>
        <p:nvSpPr>
          <p:cNvPr id="4" name="Прямоугольник 3"/>
          <p:cNvSpPr/>
          <p:nvPr/>
        </p:nvSpPr>
        <p:spPr>
          <a:xfrm>
            <a:off x="316719" y="6009230"/>
            <a:ext cx="8424936" cy="646331"/>
          </a:xfrm>
          <a:prstGeom prst="rect">
            <a:avLst/>
          </a:prstGeom>
        </p:spPr>
        <p:txBody>
          <a:bodyPr wrap="square">
            <a:spAutoFit/>
          </a:bodyPr>
          <a:lstStyle/>
          <a:p>
            <a:pPr lvl="0" algn="just" fontAlgn="base">
              <a:spcBef>
                <a:spcPct val="0"/>
              </a:spcBef>
              <a:spcAft>
                <a:spcPct val="0"/>
              </a:spcAft>
            </a:pPr>
            <a:r>
              <a:rPr lang="ru-RU" sz="1200" dirty="0">
                <a:latin typeface="Segoe UI" pitchFamily="34" charset="0"/>
                <a:cs typeface="Segoe UI" pitchFamily="34" charset="0"/>
              </a:rPr>
              <a:t>Авторские права на использованные в видеоролике иллюстративные материалы принадлежат их правообладателям. Курганская областная универсальная научная библиотека им. А. К. Югова не извлекает материальной выгоды  из их использования. Видео снято в просветительских целях. 12+</a:t>
            </a:r>
          </a:p>
        </p:txBody>
      </p:sp>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a:off x="0" y="-99392"/>
            <a:ext cx="9144000" cy="4267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31471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757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07584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ost12_user1\Desktop\Далматово Монастырь\05608_20160714_1837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8640"/>
            <a:ext cx="8915798" cy="6480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33251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host12_user1\Desktop\Далматово Монастырь\prp-Dalmat-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188640"/>
            <a:ext cx="5133243" cy="648072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755576" y="5445224"/>
            <a:ext cx="1665841" cy="369332"/>
          </a:xfrm>
          <a:prstGeom prst="rect">
            <a:avLst/>
          </a:prstGeom>
        </p:spPr>
        <p:txBody>
          <a:bodyPr wrap="none">
            <a:spAutoFit/>
          </a:bodyPr>
          <a:lstStyle/>
          <a:p>
            <a:r>
              <a:rPr lang="en-US" b="1" dirty="0" smtClean="0"/>
              <a:t>Monk </a:t>
            </a:r>
            <a:r>
              <a:rPr lang="en-US" b="1" dirty="0" err="1"/>
              <a:t>Dalmat</a:t>
            </a:r>
            <a:endParaRPr lang="ru-RU"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188640"/>
            <a:ext cx="3636996"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200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ost12_user1\Desktop\Далматово Монастырь\Далматовский_Успенский_мужской_монастырь,_так_выглядела_обитель.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35" y="1628800"/>
            <a:ext cx="9062348" cy="51922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30129" y="260648"/>
            <a:ext cx="8640960" cy="830997"/>
          </a:xfrm>
          <a:prstGeom prst="rect">
            <a:avLst/>
          </a:prstGeom>
        </p:spPr>
        <p:txBody>
          <a:bodyPr wrap="square">
            <a:spAutoFit/>
          </a:bodyPr>
          <a:lstStyle/>
          <a:p>
            <a:r>
              <a:rPr lang="en-US" sz="2400" b="1" dirty="0"/>
              <a:t>The Dormition Dalmatov Monastery </a:t>
            </a:r>
            <a:r>
              <a:rPr lang="en-US" sz="2400" b="1" dirty="0" smtClean="0"/>
              <a:t>– one of </a:t>
            </a:r>
            <a:r>
              <a:rPr lang="en-US" sz="2400" b="1" dirty="0"/>
              <a:t>the main historical and architectural </a:t>
            </a:r>
            <a:r>
              <a:rPr lang="en-US" sz="2400" b="1" dirty="0" smtClean="0"/>
              <a:t>symbols </a:t>
            </a:r>
            <a:r>
              <a:rPr lang="en-US" sz="2400" b="1" dirty="0"/>
              <a:t>of the Kurgan region</a:t>
            </a:r>
            <a:endParaRPr lang="ru-RU" sz="2400" b="1" dirty="0"/>
          </a:p>
        </p:txBody>
      </p:sp>
    </p:spTree>
    <p:extLst>
      <p:ext uri="{BB962C8B-B14F-4D97-AF65-F5344CB8AC3E}">
        <p14:creationId xmlns:p14="http://schemas.microsoft.com/office/powerpoint/2010/main" val="35745243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host12_user1\Desktop\Далматово Монастырь\dalmatovo-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96" y="44624"/>
            <a:ext cx="9161748" cy="672171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427984" y="188640"/>
            <a:ext cx="4572000" cy="1200329"/>
          </a:xfrm>
          <a:prstGeom prst="rect">
            <a:avLst/>
          </a:prstGeom>
        </p:spPr>
        <p:txBody>
          <a:bodyPr>
            <a:spAutoFit/>
          </a:bodyPr>
          <a:lstStyle/>
          <a:p>
            <a:r>
              <a:rPr lang="en-US" sz="2400" b="1" dirty="0" smtClean="0">
                <a:solidFill>
                  <a:schemeClr val="bg1"/>
                </a:solidFill>
                <a:latin typeface="Segoe UI" pitchFamily="34" charset="0"/>
                <a:cs typeface="Segoe UI" pitchFamily="34" charset="0"/>
              </a:rPr>
              <a:t>A </a:t>
            </a:r>
            <a:r>
              <a:rPr lang="en-US" sz="2400" b="1" dirty="0">
                <a:solidFill>
                  <a:schemeClr val="bg1"/>
                </a:solidFill>
                <a:latin typeface="Segoe UI" pitchFamily="34" charset="0"/>
                <a:cs typeface="Segoe UI" pitchFamily="34" charset="0"/>
              </a:rPr>
              <a:t>monument to the founder of the </a:t>
            </a:r>
            <a:r>
              <a:rPr lang="en-US" sz="2400" b="1" dirty="0" smtClean="0">
                <a:solidFill>
                  <a:schemeClr val="bg1"/>
                </a:solidFill>
                <a:latin typeface="Segoe UI" pitchFamily="34" charset="0"/>
                <a:cs typeface="Segoe UI" pitchFamily="34" charset="0"/>
              </a:rPr>
              <a:t>Dalmatov</a:t>
            </a:r>
            <a:r>
              <a:rPr lang="ru-RU" sz="2400" b="1" dirty="0" smtClean="0">
                <a:solidFill>
                  <a:schemeClr val="bg1"/>
                </a:solidFill>
                <a:latin typeface="Segoe UI" pitchFamily="34" charset="0"/>
                <a:cs typeface="Segoe UI" pitchFamily="34" charset="0"/>
              </a:rPr>
              <a:t> </a:t>
            </a:r>
            <a:r>
              <a:rPr lang="en-US" sz="2400" b="1" dirty="0" smtClean="0">
                <a:solidFill>
                  <a:schemeClr val="bg1"/>
                </a:solidFill>
                <a:latin typeface="Segoe UI" pitchFamily="34" charset="0"/>
                <a:cs typeface="Segoe UI" pitchFamily="34" charset="0"/>
              </a:rPr>
              <a:t>Monastery</a:t>
            </a:r>
            <a:r>
              <a:rPr lang="en-US" sz="2400" b="1" dirty="0">
                <a:solidFill>
                  <a:schemeClr val="bg1"/>
                </a:solidFill>
                <a:latin typeface="Segoe UI" pitchFamily="34" charset="0"/>
                <a:cs typeface="Segoe UI" pitchFamily="34" charset="0"/>
              </a:rPr>
              <a:t>, </a:t>
            </a:r>
            <a:endParaRPr lang="ru-RU" sz="2400" b="1" dirty="0" smtClean="0">
              <a:solidFill>
                <a:schemeClr val="bg1"/>
              </a:solidFill>
              <a:latin typeface="Segoe UI" pitchFamily="34" charset="0"/>
              <a:cs typeface="Segoe UI" pitchFamily="34" charset="0"/>
            </a:endParaRPr>
          </a:p>
          <a:p>
            <a:r>
              <a:rPr lang="en-US" sz="2400" b="1" dirty="0" smtClean="0">
                <a:solidFill>
                  <a:schemeClr val="bg1"/>
                </a:solidFill>
                <a:latin typeface="Segoe UI" pitchFamily="34" charset="0"/>
                <a:cs typeface="Segoe UI" pitchFamily="34" charset="0"/>
              </a:rPr>
              <a:t>St</a:t>
            </a:r>
            <a:r>
              <a:rPr lang="en-US" sz="2400" b="1" dirty="0">
                <a:solidFill>
                  <a:schemeClr val="bg1"/>
                </a:solidFill>
                <a:latin typeface="Segoe UI" pitchFamily="34" charset="0"/>
                <a:cs typeface="Segoe UI" pitchFamily="34" charset="0"/>
              </a:rPr>
              <a:t>. </a:t>
            </a:r>
            <a:r>
              <a:rPr lang="en-US" sz="2400" b="1" dirty="0" smtClean="0">
                <a:solidFill>
                  <a:schemeClr val="bg1"/>
                </a:solidFill>
                <a:latin typeface="Segoe UI" pitchFamily="34" charset="0"/>
                <a:cs typeface="Segoe UI" pitchFamily="34" charset="0"/>
              </a:rPr>
              <a:t>Dalmat </a:t>
            </a:r>
            <a:r>
              <a:rPr lang="en-US" sz="2400" b="1" dirty="0">
                <a:solidFill>
                  <a:schemeClr val="bg1"/>
                </a:solidFill>
                <a:latin typeface="Segoe UI" pitchFamily="34" charset="0"/>
                <a:cs typeface="Segoe UI" pitchFamily="34" charset="0"/>
              </a:rPr>
              <a:t>of </a:t>
            </a:r>
            <a:r>
              <a:rPr lang="en-US" sz="2400" b="1" dirty="0" err="1">
                <a:solidFill>
                  <a:schemeClr val="bg1"/>
                </a:solidFill>
                <a:latin typeface="Segoe UI" pitchFamily="34" charset="0"/>
                <a:cs typeface="Segoe UI" pitchFamily="34" charset="0"/>
              </a:rPr>
              <a:t>Isetsk</a:t>
            </a:r>
            <a:r>
              <a:rPr lang="en-US" sz="2400" b="1" dirty="0">
                <a:solidFill>
                  <a:schemeClr val="bg1"/>
                </a:solidFill>
                <a:latin typeface="Segoe UI" pitchFamily="34" charset="0"/>
                <a:cs typeface="Segoe UI" pitchFamily="34" charset="0"/>
              </a:rPr>
              <a:t>.</a:t>
            </a:r>
            <a:endParaRPr lang="ru-RU" sz="2400" b="1" dirty="0">
              <a:solidFill>
                <a:schemeClr val="bg1"/>
              </a:solidFill>
              <a:latin typeface="Segoe UI" pitchFamily="34" charset="0"/>
              <a:cs typeface="Segoe UI" pitchFamily="34" charset="0"/>
            </a:endParaRPr>
          </a:p>
        </p:txBody>
      </p:sp>
    </p:spTree>
    <p:extLst>
      <p:ext uri="{BB962C8B-B14F-4D97-AF65-F5344CB8AC3E}">
        <p14:creationId xmlns:p14="http://schemas.microsoft.com/office/powerpoint/2010/main" val="217665062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Базовая">
  <a:themeElements>
    <a:clrScheme name="Базовая">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Базовая">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азовая">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1501</TotalTime>
  <Words>1713</Words>
  <Application>Microsoft Office PowerPoint</Application>
  <PresentationFormat>Экран (4:3)</PresentationFormat>
  <Paragraphs>93</Paragraphs>
  <Slides>40</Slides>
  <Notes>27</Notes>
  <HiddenSlides>0</HiddenSlides>
  <MMClips>0</MMClips>
  <ScaleCrop>false</ScaleCrop>
  <HeadingPairs>
    <vt:vector size="4" baseType="variant">
      <vt:variant>
        <vt:lpstr>Тема</vt:lpstr>
      </vt:variant>
      <vt:variant>
        <vt:i4>1</vt:i4>
      </vt:variant>
      <vt:variant>
        <vt:lpstr>Заголовки слайдов</vt:lpstr>
      </vt:variant>
      <vt:variant>
        <vt:i4>40</vt:i4>
      </vt:variant>
    </vt:vector>
  </HeadingPairs>
  <TitlesOfParts>
    <vt:vector size="41" baseType="lpstr">
      <vt:lpstr>Базовая</vt:lpstr>
      <vt:lpstr>The Monastery of the Holy Dormition  Dalmatovo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Dalmatovsky Monastery </dc:title>
  <dc:creator>Сотрудник</dc:creator>
  <cp:lastModifiedBy>Сотрудник</cp:lastModifiedBy>
  <cp:revision>80</cp:revision>
  <dcterms:created xsi:type="dcterms:W3CDTF">2026-08-12T10:48:26Z</dcterms:created>
  <dcterms:modified xsi:type="dcterms:W3CDTF">2026-08-22T04:46:34Z</dcterms:modified>
</cp:coreProperties>
</file>