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1"/>
  </p:notesMasterIdLst>
  <p:sldIdLst>
    <p:sldId id="256" r:id="rId2"/>
    <p:sldId id="304" r:id="rId3"/>
    <p:sldId id="323" r:id="rId4"/>
    <p:sldId id="333" r:id="rId5"/>
    <p:sldId id="345" r:id="rId6"/>
    <p:sldId id="325" r:id="rId7"/>
    <p:sldId id="327" r:id="rId8"/>
    <p:sldId id="334" r:id="rId9"/>
    <p:sldId id="335" r:id="rId10"/>
    <p:sldId id="329" r:id="rId11"/>
    <p:sldId id="339" r:id="rId12"/>
    <p:sldId id="338" r:id="rId13"/>
    <p:sldId id="337" r:id="rId14"/>
    <p:sldId id="344" r:id="rId15"/>
    <p:sldId id="306" r:id="rId16"/>
    <p:sldId id="310" r:id="rId17"/>
    <p:sldId id="311" r:id="rId18"/>
    <p:sldId id="330" r:id="rId19"/>
    <p:sldId id="279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573" autoAdjust="0"/>
    <p:restoredTop sz="94669" autoAdjust="0"/>
  </p:normalViewPr>
  <p:slideViewPr>
    <p:cSldViewPr>
      <p:cViewPr>
        <p:scale>
          <a:sx n="118" d="100"/>
          <a:sy n="118" d="100"/>
        </p:scale>
        <p:origin x="6" y="3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7BF277-87D2-41F1-B9A0-431AF4366E44}" type="datetimeFigureOut">
              <a:rPr lang="ru-RU" smtClean="0"/>
              <a:t>06.07.2026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6E2768-1B3E-429F-AE26-E8F45EB108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4657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Sawin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archäologisches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Denkmal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in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Russland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6E2768-1B3E-429F-AE26-E8F45EB108C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4492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 Name „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Sawin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bedeutet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in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ugrischer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Sprache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„Die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Stadt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auf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Wasser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oder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„ Der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Hügel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inmitten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der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Sümpfe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6E2768-1B3E-429F-AE26-E8F45EB108C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756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Das Alter von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Sawin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beträgt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etwa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5000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Jahre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6E2768-1B3E-429F-AE26-E8F45EB108C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6953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Hier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wurde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eine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Rekonstruktion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Hauses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aus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frühen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Eisenzeit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geschaffen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6E2768-1B3E-429F-AE26-E8F45EB108C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9872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Die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archäologische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Sehenswürdigkeit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stellt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Erhebung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die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etwa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2 m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über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Wasserspiegel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des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Flusses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Tobol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liegt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60 m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breit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und 350 m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6E2768-1B3E-429F-AE26-E8F45EB108C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1711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genaue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Kopie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der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Sternwarte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der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Kupfersteinzeit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wurde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an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ihrem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historischen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Standort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wiederhergestellt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6E2768-1B3E-429F-AE26-E8F45EB108C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0239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Die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Struktur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Plan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ist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ähnlich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wie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die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Zahl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6E2768-1B3E-429F-AE26-E8F45EB108C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8616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Die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Säulen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waren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das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wichtigste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konstruktive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Merkmal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Heiligtums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6E2768-1B3E-429F-AE26-E8F45EB108C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2481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Sie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waren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mit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Sonnenauf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Untergängen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Sonnenwenden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Tagundnachtgleichen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Tagen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sowie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Mond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seinen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äußersten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Positionen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verbunden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6E2768-1B3E-429F-AE26-E8F45EB108C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8246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Sawin-Heiligtum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altes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Observatorium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Menschen der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eneolithischen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Ära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Zeit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messen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und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saisonale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Veränderungen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der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Natur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vorhersagen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konnten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6E2768-1B3E-429F-AE26-E8F45EB108C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5119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6E2768-1B3E-429F-AE26-E8F45EB108C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494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6E2768-1B3E-429F-AE26-E8F45EB108C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09487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6E2768-1B3E-429F-AE26-E8F45EB108C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06160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Jährlich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findet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das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Ethnofestival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„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Fahren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Sawin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das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mehrere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tausend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Gäste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Kurganer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Region und den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angrenzenden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versammelt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6E2768-1B3E-429F-AE26-E8F45EB108C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686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06.07.2026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g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jp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jpeg"/><Relationship Id="rId4" Type="http://schemas.openxmlformats.org/officeDocument/2006/relationships/image" Target="../media/image2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host12_user1\Desktop\Рабочий стол\6. Курган проект  Rund um Rurgan нем яз 2022\545172_Vidi_goroda_Selfi_Kurgan_naberezhnaya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38" y="293759"/>
            <a:ext cx="8335008" cy="6463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3356992"/>
            <a:ext cx="7776864" cy="212999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de-DE" dirty="0" smtClean="0"/>
              <a:t>«</a:t>
            </a:r>
            <a:r>
              <a:rPr lang="de-DE" dirty="0" err="1" smtClean="0"/>
              <a:t>Zauralje</a:t>
            </a:r>
            <a:r>
              <a:rPr lang="de-DE" dirty="0" smtClean="0"/>
              <a:t>: Sehenswürdigkeiten</a:t>
            </a:r>
            <a:r>
              <a:rPr lang="ru-RU" dirty="0" smtClean="0"/>
              <a:t>»</a:t>
            </a:r>
            <a:br>
              <a:rPr lang="ru-RU" dirty="0" smtClean="0"/>
            </a:br>
            <a:r>
              <a:rPr lang="de-DE" sz="2200" dirty="0" smtClean="0"/>
              <a:t>Teil </a:t>
            </a:r>
            <a:r>
              <a:rPr lang="ru-RU" sz="2200" dirty="0"/>
              <a:t>5</a:t>
            </a:r>
            <a:r>
              <a:rPr lang="de-DE" dirty="0"/>
              <a:t/>
            </a:r>
            <a:br>
              <a:rPr lang="de-DE" dirty="0"/>
            </a:br>
            <a:r>
              <a:rPr lang="de-DE" dirty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5700345"/>
            <a:ext cx="7056784" cy="115212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1900" i="1" dirty="0">
                <a:latin typeface="Segoe UI" pitchFamily="34" charset="0"/>
                <a:cs typeface="Segoe UI" pitchFamily="34" charset="0"/>
              </a:rPr>
              <a:t>Презентация к уроку немецкого </a:t>
            </a:r>
            <a:r>
              <a:rPr lang="ru-RU" sz="1900" i="1" dirty="0" smtClean="0">
                <a:latin typeface="Segoe UI" pitchFamily="34" charset="0"/>
                <a:cs typeface="Segoe UI" pitchFamily="34" charset="0"/>
              </a:rPr>
              <a:t>языка</a:t>
            </a:r>
          </a:p>
          <a:p>
            <a:pPr>
              <a:spcBef>
                <a:spcPts val="0"/>
              </a:spcBef>
            </a:pPr>
            <a:r>
              <a:rPr lang="ru-RU" sz="1900" i="1" dirty="0" smtClean="0">
                <a:latin typeface="Segoe UI" pitchFamily="34" charset="0"/>
                <a:cs typeface="Segoe UI" pitchFamily="34" charset="0"/>
              </a:rPr>
              <a:t>Зал </a:t>
            </a:r>
            <a:r>
              <a:rPr lang="ru-RU" sz="1900" i="1" dirty="0">
                <a:latin typeface="Segoe UI" pitchFamily="34" charset="0"/>
                <a:cs typeface="Segoe UI" pitchFamily="34" charset="0"/>
              </a:rPr>
              <a:t>литературы на иностранных языках</a:t>
            </a:r>
          </a:p>
          <a:p>
            <a:pPr>
              <a:spcBef>
                <a:spcPts val="0"/>
              </a:spcBef>
            </a:pPr>
            <a:r>
              <a:rPr lang="ru-RU" sz="1900" i="1" dirty="0">
                <a:latin typeface="Segoe UI" pitchFamily="34" charset="0"/>
                <a:cs typeface="Segoe UI" pitchFamily="34" charset="0"/>
              </a:rPr>
              <a:t>КОУНБ им. А. К. Югова, </a:t>
            </a:r>
            <a:r>
              <a:rPr lang="ru-RU" sz="1900" i="1" dirty="0" smtClean="0">
                <a:latin typeface="Segoe UI" pitchFamily="34" charset="0"/>
                <a:cs typeface="Segoe UI" pitchFamily="34" charset="0"/>
              </a:rPr>
              <a:t>202</a:t>
            </a:r>
            <a:r>
              <a:rPr lang="en-US" sz="1900" i="1" dirty="0" smtClean="0">
                <a:latin typeface="Segoe UI" pitchFamily="34" charset="0"/>
                <a:cs typeface="Segoe UI" pitchFamily="34" charset="0"/>
              </a:rPr>
              <a:t>6</a:t>
            </a:r>
            <a:endParaRPr lang="ru-RU" sz="1900" i="1" dirty="0">
              <a:latin typeface="Segoe UI" pitchFamily="34" charset="0"/>
              <a:cs typeface="Segoe UI" pitchFamily="34" charset="0"/>
            </a:endParaRPr>
          </a:p>
          <a:p>
            <a:endParaRPr lang="ru-RU" dirty="0"/>
          </a:p>
        </p:txBody>
      </p:sp>
      <p:cxnSp>
        <p:nvCxnSpPr>
          <p:cNvPr id="5" name="Прямая со стрелкой 4"/>
          <p:cNvCxnSpPr>
            <a:stCxn id="23554" idx="1"/>
          </p:cNvCxnSpPr>
          <p:nvPr/>
        </p:nvCxnSpPr>
        <p:spPr>
          <a:xfrm>
            <a:off x="267038" y="3525305"/>
            <a:ext cx="695915" cy="9568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2046" y="113759"/>
            <a:ext cx="470655" cy="3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09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effectLst/>
              </a:rPr>
              <a:t>Das </a:t>
            </a:r>
            <a:r>
              <a:rPr lang="en-US" sz="3200" dirty="0" err="1" smtClean="0">
                <a:effectLst/>
              </a:rPr>
              <a:t>ethnokulturelle</a:t>
            </a:r>
            <a:r>
              <a:rPr lang="en-US" sz="3200" dirty="0">
                <a:effectLst/>
              </a:rPr>
              <a:t> </a:t>
            </a:r>
            <a:r>
              <a:rPr lang="en-US" sz="3200" dirty="0" err="1">
                <a:effectLst/>
              </a:rPr>
              <a:t>Zentrum</a:t>
            </a:r>
            <a:r>
              <a:rPr lang="en-US" sz="3200" dirty="0">
                <a:effectLst/>
              </a:rPr>
              <a:t> </a:t>
            </a:r>
            <a:r>
              <a:rPr lang="en-US" sz="3200" dirty="0" smtClean="0">
                <a:effectLst/>
              </a:rPr>
              <a:t>Sawin-1</a:t>
            </a:r>
            <a:br>
              <a:rPr lang="en-US" sz="3200" dirty="0" smtClean="0">
                <a:effectLst/>
              </a:rPr>
            </a:br>
            <a:endParaRPr lang="ru-RU" sz="3200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1" y="188640"/>
            <a:ext cx="470655" cy="3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 descr="C:\Users\host25_user1\Desktop\савин фото\савин 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144" y="1556792"/>
            <a:ext cx="7322871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8529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526" y="116632"/>
            <a:ext cx="470655" cy="3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host25_user1\Desktop\савин фото\савин 0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582" y="764704"/>
            <a:ext cx="8640000" cy="57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1591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Das </a:t>
            </a:r>
            <a:r>
              <a:rPr lang="en-US" dirty="0" err="1">
                <a:effectLst/>
              </a:rPr>
              <a:t>Heiligtum</a:t>
            </a:r>
            <a:r>
              <a:rPr lang="en-US" dirty="0">
                <a:effectLst/>
              </a:rPr>
              <a:t> </a:t>
            </a:r>
            <a:r>
              <a:rPr lang="en-US" dirty="0" err="1" smtClean="0">
                <a:effectLst/>
              </a:rPr>
              <a:t>Sawin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060848"/>
            <a:ext cx="4038600" cy="2952328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060848"/>
            <a:ext cx="4003270" cy="2952328"/>
          </a:xfrm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260648"/>
            <a:ext cx="470655" cy="3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7712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effectLst/>
              </a:rPr>
              <a:t>Die</a:t>
            </a:r>
            <a:r>
              <a:rPr lang="en-US" sz="3200" dirty="0">
                <a:effectLst/>
              </a:rPr>
              <a:t> </a:t>
            </a:r>
            <a:r>
              <a:rPr lang="en-US" sz="3200" dirty="0" err="1">
                <a:effectLst/>
              </a:rPr>
              <a:t>Rekonstruktion</a:t>
            </a:r>
            <a:r>
              <a:rPr lang="en-US" sz="3200" dirty="0">
                <a:effectLst/>
              </a:rPr>
              <a:t> </a:t>
            </a:r>
            <a:r>
              <a:rPr lang="en-US" sz="3200" dirty="0" err="1">
                <a:effectLst/>
              </a:rPr>
              <a:t>einer</a:t>
            </a:r>
            <a:r>
              <a:rPr lang="en-US" sz="3200" dirty="0">
                <a:effectLst/>
              </a:rPr>
              <a:t> </a:t>
            </a:r>
            <a:r>
              <a:rPr lang="en-US" sz="3200" dirty="0" err="1">
                <a:effectLst/>
              </a:rPr>
              <a:t>Wohnstätte</a:t>
            </a:r>
            <a:r>
              <a:rPr lang="en-US" sz="3200" dirty="0">
                <a:effectLst/>
              </a:rPr>
              <a:t> </a:t>
            </a:r>
            <a:r>
              <a:rPr lang="en-US" sz="3200" dirty="0" err="1">
                <a:effectLst/>
              </a:rPr>
              <a:t>aus</a:t>
            </a:r>
            <a:r>
              <a:rPr lang="en-US" sz="3200" dirty="0">
                <a:effectLst/>
              </a:rPr>
              <a:t> der </a:t>
            </a:r>
            <a:r>
              <a:rPr lang="en-US" sz="3200" dirty="0" err="1">
                <a:effectLst/>
              </a:rPr>
              <a:t>frühen</a:t>
            </a:r>
            <a:r>
              <a:rPr lang="en-US" sz="3200" dirty="0">
                <a:effectLst/>
              </a:rPr>
              <a:t> </a:t>
            </a:r>
            <a:r>
              <a:rPr lang="en-US" sz="3200" dirty="0" err="1" smtClean="0">
                <a:effectLst/>
              </a:rPr>
              <a:t>Eisenzeit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556792"/>
            <a:ext cx="7573738" cy="5040000"/>
          </a:xfr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6602" y="116632"/>
            <a:ext cx="470655" cy="3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6178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ost25_user1\Desktop\савин фото\музей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70" y="764704"/>
            <a:ext cx="8057829" cy="57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9699" y="188640"/>
            <a:ext cx="470655" cy="3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4834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ost25_user1\Desktop\савин фото\савин 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55" y="692696"/>
            <a:ext cx="7776000" cy="58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0055" y="140970"/>
            <a:ext cx="470655" cy="3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215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10.88.38.3\Obmen\Отдел комплексного библиотечного обслуживания\Сектор литературы на иностранных языках\ОИЛ\Kurgan\савин доп\4сав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39" y="764704"/>
            <a:ext cx="8352928" cy="5472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123767"/>
            <a:ext cx="470655" cy="3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7065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effectLst/>
              </a:rPr>
              <a:t>Das </a:t>
            </a:r>
            <a:r>
              <a:rPr lang="en-US" u="sng" dirty="0" err="1">
                <a:effectLst/>
              </a:rPr>
              <a:t>Heiligtum</a:t>
            </a:r>
            <a:r>
              <a:rPr lang="en-US" u="sng" dirty="0">
                <a:effectLst/>
              </a:rPr>
              <a:t> "</a:t>
            </a:r>
            <a:r>
              <a:rPr lang="en-US" u="sng" dirty="0" err="1">
                <a:effectLst/>
              </a:rPr>
              <a:t>Sawin</a:t>
            </a:r>
            <a:r>
              <a:rPr lang="en-US" u="sng" dirty="0">
                <a:effectLst/>
              </a:rPr>
              <a:t>" </a:t>
            </a:r>
            <a:endParaRPr lang="ru-RU" dirty="0"/>
          </a:p>
        </p:txBody>
      </p:sp>
      <p:pic>
        <p:nvPicPr>
          <p:cNvPr id="3076" name="Picture 4" descr="C:\Users\host25_user1\Desktop\савин фото\савин 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09773"/>
            <a:ext cx="7416824" cy="48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116632"/>
            <a:ext cx="470655" cy="3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8750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Die </a:t>
            </a:r>
            <a:r>
              <a:rPr lang="en-US" dirty="0" err="1" smtClean="0">
                <a:effectLst/>
              </a:rPr>
              <a:t>Säulen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16981"/>
            <a:ext cx="4038600" cy="269240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26973"/>
            <a:ext cx="4038600" cy="2672417"/>
          </a:xfrm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188640"/>
            <a:ext cx="470655" cy="3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1715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10.88.38.3\Obmen\Отдел комплексного библиотечного обслуживания\Сектор литературы на иностранных языках\ОИЛ\Kurgan\савин доп\2сав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37" y="980728"/>
            <a:ext cx="81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149062"/>
            <a:ext cx="470655" cy="3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4046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10.88.38.3\Obmen\Отдел комплексного библиотечного обслуживания\Сектор литературы на иностранных языках\ОИЛ\Kurgan\савин доп\1 сав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2696"/>
            <a:ext cx="8429239" cy="56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7439" y="116694"/>
            <a:ext cx="470655" cy="3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1269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D</a:t>
            </a:r>
            <a:r>
              <a:rPr lang="en-US" dirty="0" smtClean="0">
                <a:effectLst/>
              </a:rPr>
              <a:t>er </a:t>
            </a:r>
            <a:r>
              <a:rPr lang="en-US" dirty="0" err="1">
                <a:effectLst/>
              </a:rPr>
              <a:t>Zeitbogen</a:t>
            </a:r>
            <a:endParaRPr lang="ru-RU" dirty="0"/>
          </a:p>
        </p:txBody>
      </p:sp>
      <p:pic>
        <p:nvPicPr>
          <p:cNvPr id="4098" name="Picture 2" descr="C:\Users\host25_user1\Desktop\савин фото\савин час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28800"/>
            <a:ext cx="7560000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116632"/>
            <a:ext cx="470655" cy="3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01837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Der </a:t>
            </a:r>
            <a:r>
              <a:rPr lang="en-US" dirty="0" err="1" smtClean="0"/>
              <a:t>Mond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600199"/>
            <a:ext cx="7848871" cy="4932000"/>
          </a:xfrm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116632"/>
            <a:ext cx="470655" cy="3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02346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Der </a:t>
            </a:r>
            <a:r>
              <a:rPr lang="en-US" dirty="0" err="1" smtClean="0">
                <a:effectLst/>
              </a:rPr>
              <a:t>Hüter</a:t>
            </a:r>
            <a:r>
              <a:rPr lang="en-US" dirty="0">
                <a:effectLst/>
              </a:rPr>
              <a:t> von </a:t>
            </a:r>
            <a:r>
              <a:rPr lang="en-US" dirty="0" err="1" smtClean="0">
                <a:effectLst/>
              </a:rPr>
              <a:t>Sawin</a:t>
            </a:r>
            <a:endParaRPr lang="ru-RU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188640"/>
            <a:ext cx="470655" cy="3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564904"/>
            <a:ext cx="4104456" cy="3096344"/>
          </a:xfrm>
        </p:spPr>
      </p:pic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564904"/>
            <a:ext cx="4108687" cy="3060690"/>
          </a:xfrm>
        </p:spPr>
      </p:pic>
    </p:spTree>
    <p:extLst>
      <p:ext uri="{BB962C8B-B14F-4D97-AF65-F5344CB8AC3E}">
        <p14:creationId xmlns:p14="http://schemas.microsoft.com/office/powerpoint/2010/main" val="13093785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/>
              </a:rPr>
              <a:t>Das </a:t>
            </a:r>
            <a:r>
              <a:rPr lang="en-US" dirty="0" err="1" smtClean="0">
                <a:effectLst/>
              </a:rPr>
              <a:t>Reh</a:t>
            </a:r>
            <a:r>
              <a:rPr lang="en-US" dirty="0" smtClean="0">
                <a:effectLst/>
              </a:rPr>
              <a:t> und die </a:t>
            </a:r>
            <a:r>
              <a:rPr lang="en-US" dirty="0" err="1" smtClean="0">
                <a:effectLst/>
              </a:rPr>
              <a:t>Sonne</a:t>
            </a:r>
            <a:endParaRPr lang="ru-RU" dirty="0">
              <a:effectLst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140150"/>
            <a:ext cx="470655" cy="3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564904"/>
            <a:ext cx="4032448" cy="3295956"/>
          </a:xfrm>
        </p:spPr>
      </p:pic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564904"/>
            <a:ext cx="3854855" cy="3332037"/>
          </a:xfrm>
        </p:spPr>
      </p:pic>
    </p:spTree>
    <p:extLst>
      <p:ext uri="{BB962C8B-B14F-4D97-AF65-F5344CB8AC3E}">
        <p14:creationId xmlns:p14="http://schemas.microsoft.com/office/powerpoint/2010/main" val="13486641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ffectLst/>
              </a:rPr>
              <a:t>Die </a:t>
            </a:r>
            <a:r>
              <a:rPr lang="en-US" dirty="0" err="1" smtClean="0">
                <a:effectLst/>
              </a:rPr>
              <a:t>Kunstobjekte</a:t>
            </a:r>
            <a:r>
              <a:rPr lang="en-US" dirty="0">
                <a:effectLst/>
              </a:rPr>
              <a:t> </a:t>
            </a:r>
            <a:r>
              <a:rPr lang="en-US" dirty="0" smtClean="0">
                <a:effectLst/>
              </a:rPr>
              <a:t>von </a:t>
            </a:r>
            <a:r>
              <a:rPr lang="en-US" dirty="0" err="1" smtClean="0">
                <a:effectLst/>
              </a:rPr>
              <a:t>Sawin</a:t>
            </a: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dirty="0">
                <a:effectLst/>
              </a:rPr>
              <a:t> </a:t>
            </a:r>
            <a:endParaRPr lang="ru-RU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116694"/>
            <a:ext cx="470655" cy="3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420888"/>
            <a:ext cx="3960440" cy="3312368"/>
          </a:xfrm>
        </p:spPr>
      </p:pic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098" name="Picture 2" descr="\\10.88.38.3\Obmen\Отдел комплексного библиотечного обслуживания\Сектор литературы на иностранных языках\ОИЛ\Kurgan\савин доп\конь1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20888"/>
            <a:ext cx="4250918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87039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D</a:t>
            </a:r>
            <a:r>
              <a:rPr lang="en-US" dirty="0" smtClean="0">
                <a:effectLst/>
              </a:rPr>
              <a:t>as</a:t>
            </a:r>
            <a:r>
              <a:rPr lang="en-US" dirty="0">
                <a:effectLst/>
              </a:rPr>
              <a:t> </a:t>
            </a:r>
            <a:r>
              <a:rPr lang="en-US" dirty="0" err="1">
                <a:effectLst/>
              </a:rPr>
              <a:t>Ethnofestival</a:t>
            </a:r>
            <a:r>
              <a:rPr lang="en-US" dirty="0">
                <a:effectLst/>
              </a:rPr>
              <a:t> „</a:t>
            </a:r>
            <a:r>
              <a:rPr lang="en-US" dirty="0" err="1">
                <a:effectLst/>
              </a:rPr>
              <a:t>Fahren</a:t>
            </a:r>
            <a:r>
              <a:rPr lang="en-US" dirty="0">
                <a:effectLst/>
              </a:rPr>
              <a:t> </a:t>
            </a:r>
            <a:r>
              <a:rPr lang="en-US" dirty="0" err="1" smtClean="0">
                <a:effectLst/>
              </a:rPr>
              <a:t>wir</a:t>
            </a:r>
            <a:r>
              <a:rPr lang="en-US" dirty="0" smtClean="0">
                <a:effectLst/>
              </a:rPr>
              <a:t> </a:t>
            </a:r>
            <a:br>
              <a:rPr lang="en-US" dirty="0" smtClean="0">
                <a:effectLst/>
              </a:rPr>
            </a:br>
            <a:r>
              <a:rPr lang="en-US" dirty="0" err="1" smtClean="0">
                <a:effectLst/>
              </a:rPr>
              <a:t>nach</a:t>
            </a:r>
            <a:r>
              <a:rPr lang="en-US" dirty="0">
                <a:effectLst/>
              </a:rPr>
              <a:t> </a:t>
            </a:r>
            <a:r>
              <a:rPr lang="en-US" dirty="0" err="1" smtClean="0">
                <a:effectLst/>
              </a:rPr>
              <a:t>Sawin</a:t>
            </a:r>
            <a:r>
              <a:rPr lang="en-US" dirty="0">
                <a:effectLst/>
              </a:rPr>
              <a:t>“ 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628800"/>
            <a:ext cx="3888432" cy="4464496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628800"/>
            <a:ext cx="3744416" cy="4464016"/>
          </a:xfr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116632"/>
            <a:ext cx="470655" cy="3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43511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5877272"/>
            <a:ext cx="89289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i="1" dirty="0">
                <a:latin typeface="Segoe UI" pitchFamily="34" charset="0"/>
                <a:cs typeface="Segoe UI" pitchFamily="34" charset="0"/>
              </a:rPr>
              <a:t>Авторские права на использованные в </a:t>
            </a:r>
            <a:r>
              <a:rPr lang="ru-RU" sz="1400" i="1" dirty="0" smtClean="0">
                <a:latin typeface="Segoe UI" pitchFamily="34" charset="0"/>
                <a:cs typeface="Segoe UI" pitchFamily="34" charset="0"/>
              </a:rPr>
              <a:t>презентации </a:t>
            </a:r>
            <a:r>
              <a:rPr lang="ru-RU" sz="1400" i="1" dirty="0">
                <a:latin typeface="Segoe UI" pitchFamily="34" charset="0"/>
                <a:cs typeface="Segoe UI" pitchFamily="34" charset="0"/>
              </a:rPr>
              <a:t>иллюстративные материалы принадлежат их правообладателям. Курганская областная универсальная научная библиотека им. А. К. Югова не извлекает материальной выгоды  из их </a:t>
            </a:r>
            <a:r>
              <a:rPr lang="ru-RU" sz="1400" i="1">
                <a:latin typeface="Segoe UI" pitchFamily="34" charset="0"/>
                <a:cs typeface="Segoe UI" pitchFamily="34" charset="0"/>
              </a:rPr>
              <a:t>использования</a:t>
            </a:r>
            <a:r>
              <a:rPr lang="ru-RU" sz="1400" i="1" smtClean="0">
                <a:latin typeface="Segoe UI" pitchFamily="34" charset="0"/>
                <a:cs typeface="Segoe UI" pitchFamily="34" charset="0"/>
              </a:rPr>
              <a:t>. </a:t>
            </a:r>
            <a:r>
              <a:rPr lang="ru-RU" sz="1400" i="1" dirty="0">
                <a:latin typeface="Segoe UI" pitchFamily="34" charset="0"/>
                <a:cs typeface="Segoe UI" pitchFamily="34" charset="0"/>
              </a:rPr>
              <a:t>12+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-19689" y="3284984"/>
            <a:ext cx="90245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Segoe UI" pitchFamily="34" charset="0"/>
                <a:cs typeface="Segoe UI" pitchFamily="34" charset="0"/>
              </a:rPr>
              <a:t>Урок </a:t>
            </a:r>
            <a:r>
              <a:rPr lang="ru-RU" sz="1600" dirty="0" smtClean="0">
                <a:latin typeface="Segoe UI" pitchFamily="34" charset="0"/>
                <a:cs typeface="Segoe UI" pitchFamily="34" charset="0"/>
              </a:rPr>
              <a:t>«</a:t>
            </a:r>
            <a:r>
              <a:rPr lang="de-DE" sz="1600" dirty="0" err="1" smtClean="0">
                <a:latin typeface="Segoe UI" pitchFamily="34" charset="0"/>
                <a:cs typeface="Segoe UI" pitchFamily="34" charset="0"/>
              </a:rPr>
              <a:t>Zauralje</a:t>
            </a:r>
            <a:r>
              <a:rPr lang="de-DE" sz="1600" dirty="0" smtClean="0">
                <a:latin typeface="Segoe UI" pitchFamily="34" charset="0"/>
                <a:cs typeface="Segoe UI" pitchFamily="34" charset="0"/>
              </a:rPr>
              <a:t>: </a:t>
            </a:r>
            <a:r>
              <a:rPr lang="de-DE" sz="1600" dirty="0">
                <a:latin typeface="Segoe UI" pitchFamily="34" charset="0"/>
                <a:cs typeface="Segoe UI" pitchFamily="34" charset="0"/>
              </a:rPr>
              <a:t>Sehenswürdigkeiten" / </a:t>
            </a:r>
            <a:r>
              <a:rPr lang="de-DE" sz="1600" dirty="0" smtClean="0">
                <a:latin typeface="Segoe UI" pitchFamily="34" charset="0"/>
                <a:cs typeface="Segoe UI" pitchFamily="34" charset="0"/>
              </a:rPr>
              <a:t>«</a:t>
            </a:r>
            <a:r>
              <a:rPr lang="ru-RU" sz="1600" dirty="0" smtClean="0">
                <a:latin typeface="Segoe UI" pitchFamily="34" charset="0"/>
                <a:cs typeface="Segoe UI" pitchFamily="34" charset="0"/>
              </a:rPr>
              <a:t>Зауралье: </a:t>
            </a:r>
            <a:r>
              <a:rPr lang="ru-RU" sz="1600" dirty="0">
                <a:latin typeface="Segoe UI" pitchFamily="34" charset="0"/>
                <a:cs typeface="Segoe UI" pitchFamily="34" charset="0"/>
              </a:rPr>
              <a:t>достопримечательности»: ч. </a:t>
            </a:r>
            <a:r>
              <a:rPr lang="ru-RU" sz="1600" dirty="0" smtClean="0">
                <a:latin typeface="Segoe UI" pitchFamily="34" charset="0"/>
                <a:cs typeface="Segoe UI" pitchFamily="34" charset="0"/>
              </a:rPr>
              <a:t>5: Презентация </a:t>
            </a:r>
            <a:r>
              <a:rPr lang="ru-RU" sz="1600" dirty="0">
                <a:latin typeface="Segoe UI" pitchFamily="34" charset="0"/>
                <a:cs typeface="Segoe UI" pitchFamily="34" charset="0"/>
              </a:rPr>
              <a:t>к уроку немецкого </a:t>
            </a:r>
            <a:r>
              <a:rPr lang="ru-RU" sz="1600" dirty="0" smtClean="0">
                <a:latin typeface="Segoe UI" pitchFamily="34" charset="0"/>
                <a:cs typeface="Segoe UI" pitchFamily="34" charset="0"/>
              </a:rPr>
              <a:t>языка / </a:t>
            </a:r>
            <a:r>
              <a:rPr lang="ru-RU" sz="1600" dirty="0">
                <a:latin typeface="Segoe UI" pitchFamily="34" charset="0"/>
                <a:cs typeface="Segoe UI" pitchFamily="34" charset="0"/>
              </a:rPr>
              <a:t>Курганская областная универсальная научная библиотека им. А. К. Югова, Зал литературы на иностранных языках, </a:t>
            </a:r>
            <a:r>
              <a:rPr lang="ru-RU" sz="1600" dirty="0" smtClean="0">
                <a:latin typeface="Segoe UI" pitchFamily="34" charset="0"/>
                <a:cs typeface="Segoe UI" pitchFamily="34" charset="0"/>
              </a:rPr>
              <a:t>составитель </a:t>
            </a:r>
            <a:r>
              <a:rPr lang="ru-RU" sz="1600" dirty="0" smtClean="0">
                <a:latin typeface="Segoe UI" pitchFamily="34" charset="0"/>
                <a:cs typeface="Segoe UI" pitchFamily="34" charset="0"/>
              </a:rPr>
              <a:t>Черкашина М. М</a:t>
            </a:r>
            <a:r>
              <a:rPr lang="ru-RU" sz="1600" dirty="0" smtClean="0">
                <a:latin typeface="Segoe UI" pitchFamily="34" charset="0"/>
                <a:cs typeface="Segoe UI" pitchFamily="34" charset="0"/>
              </a:rPr>
              <a:t>., </a:t>
            </a:r>
            <a:r>
              <a:rPr lang="ru-RU" sz="1600" dirty="0" smtClean="0">
                <a:latin typeface="Segoe UI" pitchFamily="34" charset="0"/>
                <a:cs typeface="Segoe UI" pitchFamily="34" charset="0"/>
              </a:rPr>
              <a:t>2026. </a:t>
            </a:r>
            <a:r>
              <a:rPr lang="ru-RU" sz="1600" dirty="0">
                <a:latin typeface="Segoe UI" pitchFamily="34" charset="0"/>
                <a:cs typeface="Segoe UI" pitchFamily="34" charset="0"/>
              </a:rPr>
              <a:t>– </a:t>
            </a:r>
            <a:r>
              <a:rPr lang="en-US" sz="1600" dirty="0" smtClean="0">
                <a:latin typeface="Segoe UI" pitchFamily="34" charset="0"/>
                <a:cs typeface="Segoe UI" pitchFamily="34" charset="0"/>
              </a:rPr>
              <a:t>1</a:t>
            </a:r>
            <a:r>
              <a:rPr lang="ru-RU" sz="1600" smtClean="0">
                <a:latin typeface="Segoe UI" pitchFamily="34" charset="0"/>
                <a:cs typeface="Segoe UI" pitchFamily="34" charset="0"/>
              </a:rPr>
              <a:t>9 </a:t>
            </a:r>
            <a:r>
              <a:rPr lang="ru-RU" sz="1600" dirty="0">
                <a:latin typeface="Segoe UI" pitchFamily="34" charset="0"/>
                <a:cs typeface="Segoe UI" pitchFamily="34" charset="0"/>
              </a:rPr>
              <a:t>сл</a:t>
            </a:r>
            <a:r>
              <a:rPr lang="ru-RU" sz="1600" dirty="0" smtClean="0">
                <a:latin typeface="Segoe UI" pitchFamily="34" charset="0"/>
                <a:cs typeface="Segoe UI" pitchFamily="34" charset="0"/>
              </a:rPr>
              <a:t>.</a:t>
            </a:r>
            <a:endParaRPr lang="ru-RU" sz="1600" dirty="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5" y="4509120"/>
            <a:ext cx="87849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i="1" dirty="0">
                <a:latin typeface="Segoe UI" pitchFamily="34" charset="0"/>
                <a:cs typeface="Segoe UI" pitchFamily="34" charset="0"/>
              </a:rPr>
              <a:t>См. </a:t>
            </a:r>
            <a:r>
              <a:rPr lang="ru-RU" sz="1200" i="1" dirty="0" smtClean="0">
                <a:latin typeface="Segoe UI" pitchFamily="34" charset="0"/>
                <a:cs typeface="Segoe UI" pitchFamily="34" charset="0"/>
              </a:rPr>
              <a:t>предыдущие </a:t>
            </a:r>
            <a:r>
              <a:rPr lang="ru-RU" sz="1200" i="1" dirty="0">
                <a:latin typeface="Segoe UI" pitchFamily="34" charset="0"/>
                <a:cs typeface="Segoe UI" pitchFamily="34" charset="0"/>
              </a:rPr>
              <a:t>уроки </a:t>
            </a:r>
            <a:r>
              <a:rPr lang="ru-RU" sz="1200" i="1" dirty="0" smtClean="0">
                <a:latin typeface="Segoe UI" pitchFamily="34" charset="0"/>
                <a:cs typeface="Segoe UI" pitchFamily="34" charset="0"/>
              </a:rPr>
              <a:t>на сайте библиотеки в </a:t>
            </a:r>
            <a:r>
              <a:rPr lang="ru-RU" sz="1200" i="1" dirty="0">
                <a:latin typeface="Segoe UI" pitchFamily="34" charset="0"/>
                <a:cs typeface="Segoe UI" pitchFamily="34" charset="0"/>
              </a:rPr>
              <a:t>разделе «История Зауралья</a:t>
            </a:r>
            <a:r>
              <a:rPr lang="ru-RU" sz="1200" i="1" dirty="0" smtClean="0">
                <a:latin typeface="Segoe UI" pitchFamily="34" charset="0"/>
                <a:cs typeface="Segoe UI" pitchFamily="34" charset="0"/>
              </a:rPr>
              <a:t>»: ч. 1 </a:t>
            </a:r>
            <a:r>
              <a:rPr lang="ru-RU" sz="1200" i="1" dirty="0">
                <a:latin typeface="Segoe UI" pitchFamily="34" charset="0"/>
                <a:cs typeface="Segoe UI" pitchFamily="34" charset="0"/>
              </a:rPr>
              <a:t>«</a:t>
            </a:r>
            <a:r>
              <a:rPr lang="ru-RU" sz="1200" i="1" dirty="0" err="1">
                <a:latin typeface="Segoe UI" pitchFamily="34" charset="0"/>
                <a:cs typeface="Segoe UI" pitchFamily="34" charset="0"/>
              </a:rPr>
              <a:t>Unsere</a:t>
            </a:r>
            <a:r>
              <a:rPr lang="ru-RU" sz="1200" i="1" dirty="0">
                <a:latin typeface="Segoe UI" pitchFamily="34" charset="0"/>
                <a:cs typeface="Segoe UI" pitchFamily="34" charset="0"/>
              </a:rPr>
              <a:t> </a:t>
            </a:r>
            <a:r>
              <a:rPr lang="ru-RU" sz="1200" i="1" dirty="0" err="1" smtClean="0">
                <a:latin typeface="Segoe UI" pitchFamily="34" charset="0"/>
                <a:cs typeface="Segoe UI" pitchFamily="34" charset="0"/>
              </a:rPr>
              <a:t>schöne</a:t>
            </a:r>
            <a:r>
              <a:rPr lang="ru-RU" sz="1200" i="1" dirty="0" smtClean="0">
                <a:latin typeface="Segoe UI" pitchFamily="34" charset="0"/>
                <a:cs typeface="Segoe UI" pitchFamily="34" charset="0"/>
              </a:rPr>
              <a:t> </a:t>
            </a:r>
            <a:r>
              <a:rPr lang="ru-RU" sz="1200" i="1" dirty="0" err="1" smtClean="0">
                <a:latin typeface="Segoe UI" pitchFamily="34" charset="0"/>
                <a:cs typeface="Segoe UI" pitchFamily="34" charset="0"/>
              </a:rPr>
              <a:t>Stadt</a:t>
            </a:r>
            <a:r>
              <a:rPr lang="ru-RU" sz="1200" i="1" dirty="0" smtClean="0">
                <a:latin typeface="Segoe UI" pitchFamily="34" charset="0"/>
                <a:cs typeface="Segoe UI" pitchFamily="34" charset="0"/>
              </a:rPr>
              <a:t> </a:t>
            </a:r>
            <a:r>
              <a:rPr lang="ru-RU" sz="1200" i="1" dirty="0" err="1" smtClean="0">
                <a:latin typeface="Segoe UI" pitchFamily="34" charset="0"/>
                <a:cs typeface="Segoe UI" pitchFamily="34" charset="0"/>
              </a:rPr>
              <a:t>Kurgan</a:t>
            </a:r>
            <a:r>
              <a:rPr lang="ru-RU" sz="1200" i="1" dirty="0" smtClean="0">
                <a:latin typeface="Segoe UI" pitchFamily="34" charset="0"/>
                <a:cs typeface="Segoe UI" pitchFamily="34" charset="0"/>
              </a:rPr>
              <a:t>» </a:t>
            </a:r>
            <a:r>
              <a:rPr lang="ru-RU" sz="1200" i="1" dirty="0">
                <a:latin typeface="Segoe UI" pitchFamily="34" charset="0"/>
                <a:cs typeface="Segoe UI" pitchFamily="34" charset="0"/>
              </a:rPr>
              <a:t>/ «Наш красивый город Курган» </a:t>
            </a:r>
            <a:r>
              <a:rPr lang="ru-RU" sz="1200" i="1" dirty="0" smtClean="0">
                <a:latin typeface="Segoe UI" pitchFamily="34" charset="0"/>
                <a:cs typeface="Segoe UI" pitchFamily="34" charset="0"/>
              </a:rPr>
              <a:t>от 18.08.2023; </a:t>
            </a:r>
            <a:r>
              <a:rPr lang="ru-RU" sz="1200" i="1" dirty="0">
                <a:latin typeface="Segoe UI" pitchFamily="34" charset="0"/>
                <a:cs typeface="Segoe UI" pitchFamily="34" charset="0"/>
              </a:rPr>
              <a:t>ч. </a:t>
            </a:r>
            <a:r>
              <a:rPr lang="ru-RU" sz="1200" i="1" dirty="0" smtClean="0">
                <a:latin typeface="Segoe UI" pitchFamily="34" charset="0"/>
                <a:cs typeface="Segoe UI" pitchFamily="34" charset="0"/>
              </a:rPr>
              <a:t>2 </a:t>
            </a:r>
            <a:r>
              <a:rPr lang="ru-RU" sz="1200" i="1" dirty="0">
                <a:latin typeface="Segoe UI" pitchFamily="34" charset="0"/>
                <a:cs typeface="Segoe UI" pitchFamily="34" charset="0"/>
              </a:rPr>
              <a:t>«</a:t>
            </a:r>
            <a:r>
              <a:rPr lang="ru-RU" sz="1200" i="1" dirty="0" err="1">
                <a:latin typeface="Segoe UI" pitchFamily="34" charset="0"/>
                <a:cs typeface="Segoe UI" pitchFamily="34" charset="0"/>
              </a:rPr>
              <a:t>Unsere</a:t>
            </a:r>
            <a:r>
              <a:rPr lang="ru-RU" sz="1200" i="1" dirty="0">
                <a:latin typeface="Segoe UI" pitchFamily="34" charset="0"/>
                <a:cs typeface="Segoe UI" pitchFamily="34" charset="0"/>
              </a:rPr>
              <a:t> </a:t>
            </a:r>
            <a:r>
              <a:rPr lang="ru-RU" sz="1200" i="1" dirty="0" err="1">
                <a:latin typeface="Segoe UI" pitchFamily="34" charset="0"/>
                <a:cs typeface="Segoe UI" pitchFamily="34" charset="0"/>
              </a:rPr>
              <a:t>Stadt</a:t>
            </a:r>
            <a:r>
              <a:rPr lang="ru-RU" sz="1200" i="1" dirty="0">
                <a:latin typeface="Segoe UI" pitchFamily="34" charset="0"/>
                <a:cs typeface="Segoe UI" pitchFamily="34" charset="0"/>
              </a:rPr>
              <a:t> </a:t>
            </a:r>
            <a:r>
              <a:rPr lang="ru-RU" sz="1200" i="1" dirty="0" err="1">
                <a:latin typeface="Segoe UI" pitchFamily="34" charset="0"/>
                <a:cs typeface="Segoe UI" pitchFamily="34" charset="0"/>
              </a:rPr>
              <a:t>Kurgan</a:t>
            </a:r>
            <a:r>
              <a:rPr lang="ru-RU" sz="1200" i="1" dirty="0">
                <a:latin typeface="Segoe UI" pitchFamily="34" charset="0"/>
                <a:cs typeface="Segoe UI" pitchFamily="34" charset="0"/>
              </a:rPr>
              <a:t>: </a:t>
            </a:r>
            <a:r>
              <a:rPr lang="de-DE" sz="1200" i="1" dirty="0">
                <a:latin typeface="Segoe UI" pitchFamily="34" charset="0"/>
                <a:cs typeface="Segoe UI" pitchFamily="34" charset="0"/>
              </a:rPr>
              <a:t>Sehenswürdigkeiten</a:t>
            </a:r>
            <a:r>
              <a:rPr lang="ru-RU" sz="1200" i="1" dirty="0">
                <a:latin typeface="Segoe UI" pitchFamily="34" charset="0"/>
                <a:cs typeface="Segoe UI" pitchFamily="34" charset="0"/>
              </a:rPr>
              <a:t>» / «Наш город Курган: достопримечательности» </a:t>
            </a:r>
            <a:r>
              <a:rPr lang="ru-RU" sz="1200" i="1" dirty="0" smtClean="0">
                <a:latin typeface="Segoe UI" pitchFamily="34" charset="0"/>
                <a:cs typeface="Segoe UI" pitchFamily="34" charset="0"/>
              </a:rPr>
              <a:t>от 23.08.2024; ч</a:t>
            </a:r>
            <a:r>
              <a:rPr lang="ru-RU" sz="1200" i="1" dirty="0">
                <a:latin typeface="Segoe UI" pitchFamily="34" charset="0"/>
                <a:cs typeface="Segoe UI" pitchFamily="34" charset="0"/>
              </a:rPr>
              <a:t>. 3</a:t>
            </a:r>
            <a:r>
              <a:rPr lang="ru-RU" sz="1200" i="1" dirty="0" smtClean="0">
                <a:latin typeface="Segoe UI" pitchFamily="34" charset="0"/>
                <a:cs typeface="Segoe UI" pitchFamily="34" charset="0"/>
              </a:rPr>
              <a:t> </a:t>
            </a:r>
            <a:r>
              <a:rPr lang="ru-RU" sz="1200" i="1" dirty="0">
                <a:latin typeface="Segoe UI" pitchFamily="34" charset="0"/>
                <a:cs typeface="Segoe UI" pitchFamily="34" charset="0"/>
              </a:rPr>
              <a:t>«</a:t>
            </a:r>
            <a:r>
              <a:rPr lang="ru-RU" sz="1200" i="1" dirty="0" err="1" smtClean="0">
                <a:latin typeface="Segoe UI" pitchFamily="34" charset="0"/>
                <a:cs typeface="Segoe UI" pitchFamily="34" charset="0"/>
              </a:rPr>
              <a:t>Unsere</a:t>
            </a:r>
            <a:r>
              <a:rPr lang="ru-RU" sz="1200" i="1" dirty="0" smtClean="0">
                <a:latin typeface="Segoe UI" pitchFamily="34" charset="0"/>
                <a:cs typeface="Segoe UI" pitchFamily="34" charset="0"/>
              </a:rPr>
              <a:t> </a:t>
            </a:r>
            <a:r>
              <a:rPr lang="ru-RU" sz="1200" i="1" dirty="0" err="1">
                <a:latin typeface="Segoe UI" pitchFamily="34" charset="0"/>
                <a:cs typeface="Segoe UI" pitchFamily="34" charset="0"/>
              </a:rPr>
              <a:t>Stadt</a:t>
            </a:r>
            <a:r>
              <a:rPr lang="ru-RU" sz="1200" i="1" dirty="0">
                <a:latin typeface="Segoe UI" pitchFamily="34" charset="0"/>
                <a:cs typeface="Segoe UI" pitchFamily="34" charset="0"/>
              </a:rPr>
              <a:t> </a:t>
            </a:r>
            <a:r>
              <a:rPr lang="ru-RU" sz="1200" i="1" dirty="0" err="1" smtClean="0">
                <a:latin typeface="Segoe UI" pitchFamily="34" charset="0"/>
                <a:cs typeface="Segoe UI" pitchFamily="34" charset="0"/>
              </a:rPr>
              <a:t>Kurgan</a:t>
            </a:r>
            <a:r>
              <a:rPr lang="ru-RU" sz="1200" i="1" dirty="0" smtClean="0">
                <a:latin typeface="Segoe UI" pitchFamily="34" charset="0"/>
                <a:cs typeface="Segoe UI" pitchFamily="34" charset="0"/>
              </a:rPr>
              <a:t>: </a:t>
            </a:r>
            <a:r>
              <a:rPr lang="de-DE" sz="1200" i="1" dirty="0" smtClean="0">
                <a:latin typeface="Segoe UI" pitchFamily="34" charset="0"/>
                <a:cs typeface="Segoe UI" pitchFamily="34" charset="0"/>
              </a:rPr>
              <a:t>Sehenswürdigkeiten</a:t>
            </a:r>
            <a:r>
              <a:rPr lang="ru-RU" sz="1200" i="1" dirty="0" smtClean="0">
                <a:latin typeface="Segoe UI" pitchFamily="34" charset="0"/>
                <a:cs typeface="Segoe UI" pitchFamily="34" charset="0"/>
              </a:rPr>
              <a:t>» </a:t>
            </a:r>
            <a:r>
              <a:rPr lang="ru-RU" sz="1200" i="1" dirty="0">
                <a:latin typeface="Segoe UI" pitchFamily="34" charset="0"/>
                <a:cs typeface="Segoe UI" pitchFamily="34" charset="0"/>
              </a:rPr>
              <a:t>/ «</a:t>
            </a:r>
            <a:r>
              <a:rPr lang="ru-RU" sz="1200" i="1" dirty="0" smtClean="0">
                <a:latin typeface="Segoe UI" pitchFamily="34" charset="0"/>
                <a:cs typeface="Segoe UI" pitchFamily="34" charset="0"/>
              </a:rPr>
              <a:t>Наш </a:t>
            </a:r>
            <a:r>
              <a:rPr lang="ru-RU" sz="1200" i="1" dirty="0">
                <a:latin typeface="Segoe UI" pitchFamily="34" charset="0"/>
                <a:cs typeface="Segoe UI" pitchFamily="34" charset="0"/>
              </a:rPr>
              <a:t>город </a:t>
            </a:r>
            <a:r>
              <a:rPr lang="ru-RU" sz="1200" i="1" dirty="0" smtClean="0">
                <a:latin typeface="Segoe UI" pitchFamily="34" charset="0"/>
                <a:cs typeface="Segoe UI" pitchFamily="34" charset="0"/>
              </a:rPr>
              <a:t>Курган: достопримечательности» от 21.08.2025. </a:t>
            </a:r>
            <a:r>
              <a:rPr lang="ru-RU" sz="1200" i="1" dirty="0">
                <a:latin typeface="Segoe UI" pitchFamily="34" charset="0"/>
                <a:cs typeface="Segoe UI" pitchFamily="34" charset="0"/>
              </a:rPr>
              <a:t>ч. </a:t>
            </a:r>
            <a:r>
              <a:rPr lang="ru-RU" sz="1200" i="1" dirty="0" smtClean="0">
                <a:latin typeface="Segoe UI" pitchFamily="34" charset="0"/>
                <a:cs typeface="Segoe UI" pitchFamily="34" charset="0"/>
              </a:rPr>
              <a:t>4 «</a:t>
            </a:r>
            <a:r>
              <a:rPr lang="en-US" sz="1200" i="1" dirty="0" err="1" smtClean="0">
                <a:latin typeface="Segoe UI" pitchFamily="34" charset="0"/>
                <a:cs typeface="Segoe UI" pitchFamily="34" charset="0"/>
              </a:rPr>
              <a:t>Zauralje</a:t>
            </a:r>
            <a:r>
              <a:rPr lang="ru-RU" sz="1200" i="1" dirty="0" smtClean="0">
                <a:latin typeface="Segoe UI" pitchFamily="34" charset="0"/>
                <a:cs typeface="Segoe UI" pitchFamily="34" charset="0"/>
              </a:rPr>
              <a:t>: </a:t>
            </a:r>
            <a:r>
              <a:rPr lang="de-DE" sz="1200" i="1" dirty="0">
                <a:latin typeface="Segoe UI" pitchFamily="34" charset="0"/>
                <a:cs typeface="Segoe UI" pitchFamily="34" charset="0"/>
              </a:rPr>
              <a:t>Sehenswürdigkeiten</a:t>
            </a:r>
            <a:r>
              <a:rPr lang="ru-RU" sz="1200" i="1" dirty="0">
                <a:latin typeface="Segoe UI" pitchFamily="34" charset="0"/>
                <a:cs typeface="Segoe UI" pitchFamily="34" charset="0"/>
              </a:rPr>
              <a:t>» / </a:t>
            </a:r>
            <a:r>
              <a:rPr lang="ru-RU" sz="1200" i="1" dirty="0" smtClean="0">
                <a:latin typeface="Segoe UI" pitchFamily="34" charset="0"/>
                <a:cs typeface="Segoe UI" pitchFamily="34" charset="0"/>
              </a:rPr>
              <a:t>«Зауралье: </a:t>
            </a:r>
            <a:r>
              <a:rPr lang="ru-RU" sz="1200" i="1" dirty="0">
                <a:latin typeface="Segoe UI" pitchFamily="34" charset="0"/>
                <a:cs typeface="Segoe UI" pitchFamily="34" charset="0"/>
              </a:rPr>
              <a:t>достопримечательности» </a:t>
            </a:r>
            <a:r>
              <a:rPr lang="ru-RU" sz="1200" i="1" smtClean="0">
                <a:latin typeface="Segoe UI" pitchFamily="34" charset="0"/>
                <a:cs typeface="Segoe UI" pitchFamily="34" charset="0"/>
              </a:rPr>
              <a:t>от 20.05.2026</a:t>
            </a:r>
            <a:r>
              <a:rPr lang="ru-RU" sz="1200" i="1" dirty="0" smtClean="0">
                <a:latin typeface="Segoe UI" pitchFamily="34" charset="0"/>
                <a:cs typeface="Segoe UI" pitchFamily="34" charset="0"/>
              </a:rPr>
              <a:t>.</a:t>
            </a:r>
            <a:endParaRPr lang="ru-RU" sz="1200" i="1" dirty="0">
              <a:latin typeface="Segoe UI" pitchFamily="34" charset="0"/>
              <a:cs typeface="Segoe UI" pitchFamily="34" charset="0"/>
            </a:endParaRPr>
          </a:p>
          <a:p>
            <a:pPr algn="just"/>
            <a:endParaRPr lang="ru-RU" sz="1200" i="1" dirty="0">
              <a:latin typeface="Segoe UI" pitchFamily="34" charset="0"/>
              <a:cs typeface="Segoe UI" pitchFamily="34" charset="0"/>
            </a:endParaRPr>
          </a:p>
          <a:p>
            <a:pPr algn="just"/>
            <a:endParaRPr lang="ru-RU" sz="1200" i="1" dirty="0">
              <a:latin typeface="+mj-lt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9648" y="188640"/>
            <a:ext cx="470655" cy="3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038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1027</TotalTime>
  <Words>324</Words>
  <Application>Microsoft Office PowerPoint</Application>
  <PresentationFormat>Экран (4:3)</PresentationFormat>
  <Paragraphs>44</Paragraphs>
  <Slides>19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Апекс</vt:lpstr>
      <vt:lpstr>  «Zauralje: Sehenswürdigkeiten» Teil 5  </vt:lpstr>
      <vt:lpstr>Das ethnokulturelle Zentrum Sawin-1 </vt:lpstr>
      <vt:lpstr>Презентация PowerPoint</vt:lpstr>
      <vt:lpstr>Das Heiligtum Sawin</vt:lpstr>
      <vt:lpstr>Die Rekonstruktion einer Wohnstätte aus der frühen Eisenzeit</vt:lpstr>
      <vt:lpstr>Презентация PowerPoint</vt:lpstr>
      <vt:lpstr>Презентация PowerPoint</vt:lpstr>
      <vt:lpstr>Презентация PowerPoint</vt:lpstr>
      <vt:lpstr>Das Heiligtum "Sawin" </vt:lpstr>
      <vt:lpstr>Die Säulen</vt:lpstr>
      <vt:lpstr>Презентация PowerPoint</vt:lpstr>
      <vt:lpstr>Презентация PowerPoint</vt:lpstr>
      <vt:lpstr>Der Zeitbogen</vt:lpstr>
      <vt:lpstr>Der Mond </vt:lpstr>
      <vt:lpstr>Der Hüter von Sawin</vt:lpstr>
      <vt:lpstr>Das Reh und die Sonne</vt:lpstr>
      <vt:lpstr>Die Kunstobjekte von Sawin  </vt:lpstr>
      <vt:lpstr>Das Ethnofestival „Fahren wir  nach Sawin“ 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Сотрудник</dc:creator>
  <cp:lastModifiedBy>Сотрудник</cp:lastModifiedBy>
  <cp:revision>109</cp:revision>
  <dcterms:created xsi:type="dcterms:W3CDTF">2024-07-06T05:42:11Z</dcterms:created>
  <dcterms:modified xsi:type="dcterms:W3CDTF">2026-07-06T04:05:23Z</dcterms:modified>
</cp:coreProperties>
</file>