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4" r:id="rId1"/>
  </p:sldMasterIdLst>
  <p:notesMasterIdLst>
    <p:notesMasterId r:id="rId24"/>
  </p:notesMasterIdLst>
  <p:sldIdLst>
    <p:sldId id="256" r:id="rId2"/>
    <p:sldId id="288" r:id="rId3"/>
    <p:sldId id="257" r:id="rId4"/>
    <p:sldId id="284" r:id="rId5"/>
    <p:sldId id="278" r:id="rId6"/>
    <p:sldId id="259" r:id="rId7"/>
    <p:sldId id="285" r:id="rId8"/>
    <p:sldId id="260" r:id="rId9"/>
    <p:sldId id="261" r:id="rId10"/>
    <p:sldId id="262" r:id="rId11"/>
    <p:sldId id="263" r:id="rId12"/>
    <p:sldId id="289" r:id="rId13"/>
    <p:sldId id="264" r:id="rId14"/>
    <p:sldId id="280" r:id="rId15"/>
    <p:sldId id="281" r:id="rId16"/>
    <p:sldId id="282" r:id="rId17"/>
    <p:sldId id="283" r:id="rId18"/>
    <p:sldId id="265" r:id="rId19"/>
    <p:sldId id="286" r:id="rId20"/>
    <p:sldId id="276" r:id="rId21"/>
    <p:sldId id="277" r:id="rId22"/>
    <p:sldId id="287" r:id="rId23"/>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084" autoAdjust="0"/>
    <p:restoredTop sz="94622" autoAdjust="0"/>
  </p:normalViewPr>
  <p:slideViewPr>
    <p:cSldViewPr>
      <p:cViewPr>
        <p:scale>
          <a:sx n="109" d="100"/>
          <a:sy n="109" d="100"/>
        </p:scale>
        <p:origin x="-1962" y="-11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1640888-038D-4DF2-BCE6-4B62844D7F44}" type="datetimeFigureOut">
              <a:rPr lang="ru-RU" smtClean="0"/>
              <a:t>06.05.2025</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BF69139-052C-4AC4-86C0-BD7B10DFB046}" type="slidenum">
              <a:rPr lang="ru-RU" smtClean="0"/>
              <a:t>‹#›</a:t>
            </a:fld>
            <a:endParaRPr lang="ru-RU"/>
          </a:p>
        </p:txBody>
      </p:sp>
    </p:spTree>
    <p:extLst>
      <p:ext uri="{BB962C8B-B14F-4D97-AF65-F5344CB8AC3E}">
        <p14:creationId xmlns:p14="http://schemas.microsoft.com/office/powerpoint/2010/main" val="24653294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indent="450215" algn="just">
              <a:lnSpc>
                <a:spcPct val="115000"/>
              </a:lnSpc>
              <a:spcAft>
                <a:spcPts val="0"/>
              </a:spcAft>
            </a:pPr>
            <a:r>
              <a:rPr lang="ru-RU" sz="1200" kern="50" dirty="0" smtClean="0">
                <a:effectLst/>
                <a:latin typeface="Liberation Serif"/>
                <a:ea typeface="SimSun"/>
                <a:cs typeface="Liberation Serif"/>
              </a:rPr>
              <a:t>Курганская область была образована Указом Президиума Верховного Совета СССР от 6 февраля 1943 года. До этого она входила в состав Челябинской области</a:t>
            </a:r>
            <a:r>
              <a:rPr lang="de-DE" sz="1200" kern="50" dirty="0" smtClean="0">
                <a:effectLst/>
                <a:latin typeface="Liberation Serif"/>
                <a:ea typeface="SimSun"/>
                <a:cs typeface="Liberation Serif"/>
              </a:rPr>
              <a:t>. / </a:t>
            </a:r>
            <a:r>
              <a:rPr lang="en-US" sz="1200" kern="50" dirty="0" smtClean="0">
                <a:effectLst/>
                <a:latin typeface="Liberation Serif"/>
                <a:ea typeface="SimSun"/>
                <a:cs typeface="Liberation Serif"/>
              </a:rPr>
              <a:t>On the 6th of February, 1943 the Kurgan Region was formed by the Decree of the Supreme Soviet Presidium of the USSR. It was a part of the Chelyabinsk Region before that.</a:t>
            </a:r>
            <a:endParaRPr lang="ru-RU" sz="1200" kern="50" dirty="0" smtClean="0">
              <a:effectLst/>
              <a:latin typeface="Liberation Serif"/>
              <a:ea typeface="SimSun"/>
              <a:cs typeface="Mangal"/>
            </a:endParaRPr>
          </a:p>
          <a:p>
            <a:endParaRPr lang="ru-RU" dirty="0"/>
          </a:p>
        </p:txBody>
      </p:sp>
      <p:sp>
        <p:nvSpPr>
          <p:cNvPr id="4" name="Номер слайда 3"/>
          <p:cNvSpPr>
            <a:spLocks noGrp="1"/>
          </p:cNvSpPr>
          <p:nvPr>
            <p:ph type="sldNum" sz="quarter" idx="10"/>
          </p:nvPr>
        </p:nvSpPr>
        <p:spPr/>
        <p:txBody>
          <a:bodyPr/>
          <a:lstStyle/>
          <a:p>
            <a:fld id="{9BF69139-052C-4AC4-86C0-BD7B10DFB046}" type="slidenum">
              <a:rPr lang="ru-RU" smtClean="0"/>
              <a:t>3</a:t>
            </a:fld>
            <a:endParaRPr lang="ru-RU"/>
          </a:p>
        </p:txBody>
      </p:sp>
    </p:spTree>
    <p:extLst>
      <p:ext uri="{BB962C8B-B14F-4D97-AF65-F5344CB8AC3E}">
        <p14:creationId xmlns:p14="http://schemas.microsoft.com/office/powerpoint/2010/main" val="9354849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Прославленная 64-я армия под командованием Шумилова поставила победную точку в Сталинградской битве, пленив командующего гитлеровской группировки генерал-фельдмаршала Паулюса. Михаил Степанович первым допрашивал пленённого фельдмаршала.</a:t>
            </a:r>
            <a:r>
              <a:rPr lang="en-US" dirty="0" smtClean="0"/>
              <a:t> / The renowned 64th Army under </a:t>
            </a:r>
            <a:r>
              <a:rPr lang="en-US" dirty="0" err="1" smtClean="0"/>
              <a:t>Shumilov's</a:t>
            </a:r>
            <a:r>
              <a:rPr lang="en-US" dirty="0" smtClean="0"/>
              <a:t> command put a victorious end in the Battle of Stalingrad by capturing the commander of the Hitler's group, Field Marshal General Paulus. Mikhail Stepanovich was the first to interrogate the captured Field Marshal.</a:t>
            </a:r>
            <a:endParaRPr lang="ru-RU" dirty="0"/>
          </a:p>
        </p:txBody>
      </p:sp>
      <p:sp>
        <p:nvSpPr>
          <p:cNvPr id="4" name="Номер слайда 3"/>
          <p:cNvSpPr>
            <a:spLocks noGrp="1"/>
          </p:cNvSpPr>
          <p:nvPr>
            <p:ph type="sldNum" sz="quarter" idx="10"/>
          </p:nvPr>
        </p:nvSpPr>
        <p:spPr/>
        <p:txBody>
          <a:bodyPr/>
          <a:lstStyle/>
          <a:p>
            <a:fld id="{9BF69139-052C-4AC4-86C0-BD7B10DFB046}" type="slidenum">
              <a:rPr lang="ru-RU" smtClean="0"/>
              <a:t>12</a:t>
            </a:fld>
            <a:endParaRPr lang="ru-RU"/>
          </a:p>
        </p:txBody>
      </p:sp>
    </p:spTree>
    <p:extLst>
      <p:ext uri="{BB962C8B-B14F-4D97-AF65-F5344CB8AC3E}">
        <p14:creationId xmlns:p14="http://schemas.microsoft.com/office/powerpoint/2010/main" val="21706861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Блестящий полководческий талант проявили в годы войны Герои Советского Союза - генерал – лейтенант Федор Григорьевич Катков, генерал – майор Александр Яковлевич Киселев и генерал – майор Григорий Архипович Криволапов. </a:t>
            </a:r>
            <a:r>
              <a:rPr lang="en-US" dirty="0" smtClean="0"/>
              <a:t>/ During the war Heroes of the Soviet Union - Lieutenant General Fyodor </a:t>
            </a:r>
            <a:r>
              <a:rPr lang="en-US" dirty="0" err="1" smtClean="0"/>
              <a:t>Grigorievich</a:t>
            </a:r>
            <a:r>
              <a:rPr lang="en-US" dirty="0" smtClean="0"/>
              <a:t> </a:t>
            </a:r>
            <a:r>
              <a:rPr lang="en-US" dirty="0" err="1" smtClean="0"/>
              <a:t>Katkov</a:t>
            </a:r>
            <a:r>
              <a:rPr lang="en-US" dirty="0" smtClean="0"/>
              <a:t>, Major General Alexander </a:t>
            </a:r>
            <a:r>
              <a:rPr lang="en-US" dirty="0" err="1" smtClean="0"/>
              <a:t>Yakovlevich</a:t>
            </a:r>
            <a:r>
              <a:rPr lang="en-US" dirty="0" smtClean="0"/>
              <a:t> </a:t>
            </a:r>
            <a:r>
              <a:rPr lang="en-US" dirty="0" err="1" smtClean="0"/>
              <a:t>Kiselev</a:t>
            </a:r>
            <a:r>
              <a:rPr lang="en-US" dirty="0" smtClean="0"/>
              <a:t> and Major General </a:t>
            </a:r>
            <a:r>
              <a:rPr lang="en-US" dirty="0" err="1" smtClean="0"/>
              <a:t>Grigory</a:t>
            </a:r>
            <a:r>
              <a:rPr lang="en-US" dirty="0" smtClean="0"/>
              <a:t> </a:t>
            </a:r>
            <a:r>
              <a:rPr lang="en-US" dirty="0" err="1" smtClean="0"/>
              <a:t>Arkhipovich</a:t>
            </a:r>
            <a:r>
              <a:rPr lang="en-US" dirty="0" smtClean="0"/>
              <a:t> </a:t>
            </a:r>
            <a:r>
              <a:rPr lang="en-US" dirty="0" err="1" smtClean="0"/>
              <a:t>Krivolapov</a:t>
            </a:r>
            <a:r>
              <a:rPr lang="en-US" dirty="0" smtClean="0"/>
              <a:t> demonstrated brilliant military leadership talent. </a:t>
            </a:r>
            <a:endParaRPr lang="ru-RU" dirty="0"/>
          </a:p>
        </p:txBody>
      </p:sp>
      <p:sp>
        <p:nvSpPr>
          <p:cNvPr id="4" name="Номер слайда 3"/>
          <p:cNvSpPr>
            <a:spLocks noGrp="1"/>
          </p:cNvSpPr>
          <p:nvPr>
            <p:ph type="sldNum" sz="quarter" idx="10"/>
          </p:nvPr>
        </p:nvSpPr>
        <p:spPr/>
        <p:txBody>
          <a:bodyPr/>
          <a:lstStyle/>
          <a:p>
            <a:fld id="{9BF69139-052C-4AC4-86C0-BD7B10DFB046}" type="slidenum">
              <a:rPr lang="ru-RU" smtClean="0"/>
              <a:t>13</a:t>
            </a:fld>
            <a:endParaRPr lang="ru-RU"/>
          </a:p>
        </p:txBody>
      </p:sp>
    </p:spTree>
    <p:extLst>
      <p:ext uri="{BB962C8B-B14F-4D97-AF65-F5344CB8AC3E}">
        <p14:creationId xmlns:p14="http://schemas.microsoft.com/office/powerpoint/2010/main" val="31801742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Механик-водитель танка, сержант Мария Ивановна </a:t>
            </a:r>
            <a:r>
              <a:rPr lang="ru-RU" dirty="0" err="1" smtClean="0"/>
              <a:t>Лагунова</a:t>
            </a:r>
            <a:r>
              <a:rPr lang="ru-RU" dirty="0" smtClean="0"/>
              <a:t> и летчик Михаил Николаевич Левицкий повторили подвиг Алексея Маресьева. </a:t>
            </a:r>
            <a:r>
              <a:rPr lang="en-US" dirty="0" smtClean="0"/>
              <a:t>/ Tank mechanic and driver, Sergeant Maria Ivanovna Lagunova and pilot Mikhail </a:t>
            </a:r>
            <a:r>
              <a:rPr lang="en-US" dirty="0" err="1" smtClean="0"/>
              <a:t>Nikolaevich</a:t>
            </a:r>
            <a:r>
              <a:rPr lang="en-US" dirty="0" smtClean="0"/>
              <a:t> </a:t>
            </a:r>
            <a:r>
              <a:rPr lang="en-US" dirty="0" err="1" smtClean="0"/>
              <a:t>Levitsky</a:t>
            </a:r>
            <a:r>
              <a:rPr lang="en-US" dirty="0" smtClean="0"/>
              <a:t> repeated the feat of Alexei Maresyev. </a:t>
            </a:r>
            <a:endParaRPr lang="ru-RU" dirty="0"/>
          </a:p>
        </p:txBody>
      </p:sp>
      <p:sp>
        <p:nvSpPr>
          <p:cNvPr id="4" name="Номер слайда 3"/>
          <p:cNvSpPr>
            <a:spLocks noGrp="1"/>
          </p:cNvSpPr>
          <p:nvPr>
            <p:ph type="sldNum" sz="quarter" idx="10"/>
          </p:nvPr>
        </p:nvSpPr>
        <p:spPr/>
        <p:txBody>
          <a:bodyPr/>
          <a:lstStyle/>
          <a:p>
            <a:fld id="{9BF69139-052C-4AC4-86C0-BD7B10DFB046}" type="slidenum">
              <a:rPr lang="ru-RU" smtClean="0">
                <a:solidFill>
                  <a:prstClr val="black"/>
                </a:solidFill>
              </a:rPr>
              <a:pPr/>
              <a:t>14</a:t>
            </a:fld>
            <a:endParaRPr lang="ru-RU">
              <a:solidFill>
                <a:prstClr val="black"/>
              </a:solidFill>
            </a:endParaRPr>
          </a:p>
        </p:txBody>
      </p:sp>
    </p:spTree>
    <p:extLst>
      <p:ext uri="{BB962C8B-B14F-4D97-AF65-F5344CB8AC3E}">
        <p14:creationId xmlns:p14="http://schemas.microsoft.com/office/powerpoint/2010/main" val="14342156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Они были тяжело ранены, им ампутировали ноги. Но они научились ходить без костылей, вернулись на фронт.</a:t>
            </a:r>
            <a:r>
              <a:rPr lang="en-US" dirty="0" smtClean="0"/>
              <a:t> / They were seriously wounded, their legs were amputated. But they learned to walk without crutches and returned to the front.</a:t>
            </a:r>
            <a:endParaRPr lang="ru-RU" dirty="0"/>
          </a:p>
        </p:txBody>
      </p:sp>
      <p:sp>
        <p:nvSpPr>
          <p:cNvPr id="4" name="Номер слайда 3"/>
          <p:cNvSpPr>
            <a:spLocks noGrp="1"/>
          </p:cNvSpPr>
          <p:nvPr>
            <p:ph type="sldNum" sz="quarter" idx="10"/>
          </p:nvPr>
        </p:nvSpPr>
        <p:spPr/>
        <p:txBody>
          <a:bodyPr/>
          <a:lstStyle/>
          <a:p>
            <a:fld id="{9BF69139-052C-4AC4-86C0-BD7B10DFB046}" type="slidenum">
              <a:rPr lang="ru-RU" smtClean="0"/>
              <a:t>15</a:t>
            </a:fld>
            <a:endParaRPr lang="ru-RU"/>
          </a:p>
        </p:txBody>
      </p:sp>
    </p:spTree>
    <p:extLst>
      <p:ext uri="{BB962C8B-B14F-4D97-AF65-F5344CB8AC3E}">
        <p14:creationId xmlns:p14="http://schemas.microsoft.com/office/powerpoint/2010/main" val="9696144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А лейтенант Иван Степанович Андреев на собственные сбережения купил танк Т-34 и стал его командиром.</a:t>
            </a:r>
            <a:r>
              <a:rPr lang="en-US" dirty="0" smtClean="0"/>
              <a:t> / Lieutenant Ivan Stepanovich Andreyev bought a T-34 tank with his own money savings and became the commander of the tank crew. The tank was hit three times by the Nazis, but it was repaired and again took part in the battles. Andreyev took part in the Victory Parade with this tank.</a:t>
            </a:r>
            <a:endParaRPr lang="ru-RU" dirty="0" smtClean="0"/>
          </a:p>
        </p:txBody>
      </p:sp>
      <p:sp>
        <p:nvSpPr>
          <p:cNvPr id="4" name="Номер слайда 3"/>
          <p:cNvSpPr>
            <a:spLocks noGrp="1"/>
          </p:cNvSpPr>
          <p:nvPr>
            <p:ph type="sldNum" sz="quarter" idx="10"/>
          </p:nvPr>
        </p:nvSpPr>
        <p:spPr/>
        <p:txBody>
          <a:bodyPr/>
          <a:lstStyle/>
          <a:p>
            <a:fld id="{9BF69139-052C-4AC4-86C0-BD7B10DFB046}" type="slidenum">
              <a:rPr lang="ru-RU" smtClean="0"/>
              <a:t>16</a:t>
            </a:fld>
            <a:endParaRPr lang="ru-RU"/>
          </a:p>
        </p:txBody>
      </p:sp>
    </p:spTree>
    <p:extLst>
      <p:ext uri="{BB962C8B-B14F-4D97-AF65-F5344CB8AC3E}">
        <p14:creationId xmlns:p14="http://schemas.microsoft.com/office/powerpoint/2010/main" val="6616026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Первыми, кто открыл огонь по Рейхстагу, был орудийный расчет </a:t>
            </a:r>
            <a:r>
              <a:rPr lang="ru-RU" dirty="0" err="1" smtClean="0"/>
              <a:t>Афонасия</a:t>
            </a:r>
            <a:r>
              <a:rPr lang="ru-RU" dirty="0" smtClean="0"/>
              <a:t> Федоровича </a:t>
            </a:r>
            <a:r>
              <a:rPr lang="ru-RU" dirty="0" err="1" smtClean="0"/>
              <a:t>Стенникова</a:t>
            </a:r>
            <a:r>
              <a:rPr lang="ru-RU" dirty="0" smtClean="0"/>
              <a:t> и дивизион «</a:t>
            </a:r>
            <a:r>
              <a:rPr lang="ru-RU" dirty="0" err="1" smtClean="0"/>
              <a:t>ванюш</a:t>
            </a:r>
            <a:r>
              <a:rPr lang="ru-RU" dirty="0" smtClean="0"/>
              <a:t>» Александра Александровича Косова. </a:t>
            </a:r>
            <a:r>
              <a:rPr lang="ru-RU" dirty="0" err="1" smtClean="0"/>
              <a:t>Стенников</a:t>
            </a:r>
            <a:r>
              <a:rPr lang="ru-RU" dirty="0" smtClean="0"/>
              <a:t> удостоен звания Герой Советского Союза, а позднее вместе с бойцами Егоровым и </a:t>
            </a:r>
            <a:r>
              <a:rPr lang="ru-RU" dirty="0" err="1" smtClean="0"/>
              <a:t>Кантария</a:t>
            </a:r>
            <a:r>
              <a:rPr lang="ru-RU" dirty="0" smtClean="0"/>
              <a:t> награжден высшим орденом Германской Демократической Республики «За заслуги перед Отечеством» в золоте.</a:t>
            </a:r>
            <a:r>
              <a:rPr lang="en-US" dirty="0" smtClean="0"/>
              <a:t> / The first to open fire on the Reichstag were the gun crew of </a:t>
            </a:r>
            <a:r>
              <a:rPr lang="en-US" dirty="0" err="1" smtClean="0"/>
              <a:t>Afanasy</a:t>
            </a:r>
            <a:r>
              <a:rPr lang="en-US" dirty="0" smtClean="0"/>
              <a:t> </a:t>
            </a:r>
            <a:r>
              <a:rPr lang="en-US" dirty="0" err="1" smtClean="0"/>
              <a:t>Fedorovich</a:t>
            </a:r>
            <a:r>
              <a:rPr lang="en-US" dirty="0" smtClean="0"/>
              <a:t> </a:t>
            </a:r>
            <a:r>
              <a:rPr lang="en-US" dirty="0" err="1" smtClean="0"/>
              <a:t>Stennikov</a:t>
            </a:r>
            <a:r>
              <a:rPr lang="en-US" dirty="0" smtClean="0"/>
              <a:t> and the "</a:t>
            </a:r>
            <a:r>
              <a:rPr lang="en-US" dirty="0" err="1" smtClean="0"/>
              <a:t>Vanyusha</a:t>
            </a:r>
            <a:r>
              <a:rPr lang="en-US" dirty="0" smtClean="0"/>
              <a:t>" battalion of Alexander </a:t>
            </a:r>
            <a:r>
              <a:rPr lang="en-US" dirty="0" err="1" smtClean="0"/>
              <a:t>Alexandrovich</a:t>
            </a:r>
            <a:r>
              <a:rPr lang="en-US" dirty="0" smtClean="0"/>
              <a:t> </a:t>
            </a:r>
            <a:r>
              <a:rPr lang="en-US" dirty="0" err="1" smtClean="0"/>
              <a:t>Kosov</a:t>
            </a:r>
            <a:r>
              <a:rPr lang="en-US" dirty="0" smtClean="0"/>
              <a:t>. </a:t>
            </a:r>
            <a:r>
              <a:rPr lang="en-US" dirty="0" err="1" smtClean="0"/>
              <a:t>Stennikov</a:t>
            </a:r>
            <a:r>
              <a:rPr lang="en-US" dirty="0" smtClean="0"/>
              <a:t> was awarded the title Hero of the Soviet Union, and later, together with soldiers </a:t>
            </a:r>
            <a:r>
              <a:rPr lang="en-US" dirty="0" err="1" smtClean="0"/>
              <a:t>Yegorov</a:t>
            </a:r>
            <a:r>
              <a:rPr lang="en-US" dirty="0" smtClean="0"/>
              <a:t> and </a:t>
            </a:r>
            <a:r>
              <a:rPr lang="en-US" dirty="0" err="1" smtClean="0"/>
              <a:t>Kantaria</a:t>
            </a:r>
            <a:r>
              <a:rPr lang="en-US" dirty="0" smtClean="0"/>
              <a:t>, was awarded the highest order of the German Democratic Republic "For Merit to the Fatherland" in gold.</a:t>
            </a:r>
          </a:p>
          <a:p>
            <a:endParaRPr lang="ru-RU" dirty="0" smtClean="0"/>
          </a:p>
        </p:txBody>
      </p:sp>
      <p:sp>
        <p:nvSpPr>
          <p:cNvPr id="4" name="Номер слайда 3"/>
          <p:cNvSpPr>
            <a:spLocks noGrp="1"/>
          </p:cNvSpPr>
          <p:nvPr>
            <p:ph type="sldNum" sz="quarter" idx="10"/>
          </p:nvPr>
        </p:nvSpPr>
        <p:spPr/>
        <p:txBody>
          <a:bodyPr/>
          <a:lstStyle/>
          <a:p>
            <a:fld id="{9BF69139-052C-4AC4-86C0-BD7B10DFB046}" type="slidenum">
              <a:rPr lang="ru-RU" smtClean="0"/>
              <a:t>17</a:t>
            </a:fld>
            <a:endParaRPr lang="ru-RU"/>
          </a:p>
        </p:txBody>
      </p:sp>
    </p:spTree>
    <p:extLst>
      <p:ext uri="{BB962C8B-B14F-4D97-AF65-F5344CB8AC3E}">
        <p14:creationId xmlns:p14="http://schemas.microsoft.com/office/powerpoint/2010/main" val="26683761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Павел Михайлович Фитин был одним из первых, кто докладывал Сталину дату нападения нацистской Германии на СССР. Под руководством Фитина советская разведка достигла выдающихся результатов. Возглавляя внешнюю разведку, он приложил огромные усилия, чтобы обеспечить руководство страны информацией о замыслах немецкого командования, сведениями о возможности открытия «второго фронта».</a:t>
            </a:r>
          </a:p>
          <a:p>
            <a:r>
              <a:rPr lang="ru-RU" dirty="0" smtClean="0"/>
              <a:t>Неоценимый вклад внесла руководимая </a:t>
            </a:r>
            <a:r>
              <a:rPr lang="ru-RU" dirty="0" err="1" smtClean="0"/>
              <a:t>Фитиным</a:t>
            </a:r>
            <a:r>
              <a:rPr lang="ru-RU" dirty="0" smtClean="0"/>
              <a:t> служба в создание в СССР ядерного оружия.</a:t>
            </a:r>
            <a:r>
              <a:rPr lang="en-US" dirty="0" smtClean="0"/>
              <a:t> / </a:t>
            </a:r>
            <a:r>
              <a:rPr lang="en-US" dirty="0" err="1" smtClean="0"/>
              <a:t>Pavel</a:t>
            </a:r>
            <a:r>
              <a:rPr lang="en-US" dirty="0" smtClean="0"/>
              <a:t> </a:t>
            </a:r>
            <a:r>
              <a:rPr lang="en-US" dirty="0" err="1" smtClean="0"/>
              <a:t>Mikhailovich</a:t>
            </a:r>
            <a:r>
              <a:rPr lang="en-US" dirty="0" smtClean="0"/>
              <a:t> </a:t>
            </a:r>
            <a:r>
              <a:rPr lang="en-US" dirty="0" err="1" smtClean="0"/>
              <a:t>Fitin</a:t>
            </a:r>
            <a:r>
              <a:rPr lang="en-US" dirty="0" smtClean="0"/>
              <a:t> was one of the first to report to Stalin the date of Nazi Germany's attack on the Soviet Union. Under </a:t>
            </a:r>
            <a:r>
              <a:rPr lang="en-US" dirty="0" err="1" smtClean="0"/>
              <a:t>Fitin's</a:t>
            </a:r>
            <a:r>
              <a:rPr lang="en-US" dirty="0" smtClean="0"/>
              <a:t> leadership, Soviet intelligence achieved outstanding results. Heading Foreign Intelligence Service, he made enormous efforts to provide the country's leadership with information about the plans of the German command, information about the possibility of opening the "second front". The intelligence service headed by </a:t>
            </a:r>
            <a:r>
              <a:rPr lang="en-US" dirty="0" err="1" smtClean="0"/>
              <a:t>Fitin</a:t>
            </a:r>
            <a:r>
              <a:rPr lang="en-US" dirty="0" smtClean="0"/>
              <a:t> made an invaluable contribution to organizing the opportunity of nuclear weapons creation in the Soviet Union. </a:t>
            </a:r>
            <a:endParaRPr lang="ru-RU" dirty="0" smtClean="0"/>
          </a:p>
          <a:p>
            <a:endParaRPr lang="ru-RU" dirty="0"/>
          </a:p>
        </p:txBody>
      </p:sp>
      <p:sp>
        <p:nvSpPr>
          <p:cNvPr id="4" name="Номер слайда 3"/>
          <p:cNvSpPr>
            <a:spLocks noGrp="1"/>
          </p:cNvSpPr>
          <p:nvPr>
            <p:ph type="sldNum" sz="quarter" idx="10"/>
          </p:nvPr>
        </p:nvSpPr>
        <p:spPr/>
        <p:txBody>
          <a:bodyPr/>
          <a:lstStyle/>
          <a:p>
            <a:fld id="{9BF69139-052C-4AC4-86C0-BD7B10DFB046}" type="slidenum">
              <a:rPr lang="ru-RU" smtClean="0"/>
              <a:t>18</a:t>
            </a:fld>
            <a:endParaRPr lang="ru-RU"/>
          </a:p>
        </p:txBody>
      </p:sp>
    </p:spTree>
    <p:extLst>
      <p:ext uri="{BB962C8B-B14F-4D97-AF65-F5344CB8AC3E}">
        <p14:creationId xmlns:p14="http://schemas.microsoft.com/office/powerpoint/2010/main" val="13217312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Курганская область воспитала 114 Героев Советского Союза.</a:t>
            </a:r>
            <a:r>
              <a:rPr lang="en-US" dirty="0" smtClean="0"/>
              <a:t> / The Kurgan region raised 114 Heroes of the Soviet Union.</a:t>
            </a:r>
            <a:endParaRPr lang="ru-RU" dirty="0"/>
          </a:p>
        </p:txBody>
      </p:sp>
      <p:sp>
        <p:nvSpPr>
          <p:cNvPr id="4" name="Номер слайда 3"/>
          <p:cNvSpPr>
            <a:spLocks noGrp="1"/>
          </p:cNvSpPr>
          <p:nvPr>
            <p:ph type="sldNum" sz="quarter" idx="10"/>
          </p:nvPr>
        </p:nvSpPr>
        <p:spPr/>
        <p:txBody>
          <a:bodyPr/>
          <a:lstStyle/>
          <a:p>
            <a:fld id="{9BF69139-052C-4AC4-86C0-BD7B10DFB046}" type="slidenum">
              <a:rPr lang="ru-RU" smtClean="0"/>
              <a:t>19</a:t>
            </a:fld>
            <a:endParaRPr lang="ru-RU"/>
          </a:p>
        </p:txBody>
      </p:sp>
    </p:spTree>
    <p:extLst>
      <p:ext uri="{BB962C8B-B14F-4D97-AF65-F5344CB8AC3E}">
        <p14:creationId xmlns:p14="http://schemas.microsoft.com/office/powerpoint/2010/main" val="22491792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29 человек были удостоены звания кавалера ордена Славы.</a:t>
            </a:r>
            <a:r>
              <a:rPr lang="en-US" dirty="0" smtClean="0"/>
              <a:t> / 29 people were awarded the title of Knight of the Order of Glory.</a:t>
            </a:r>
            <a:endParaRPr lang="ru-RU" dirty="0"/>
          </a:p>
        </p:txBody>
      </p:sp>
      <p:sp>
        <p:nvSpPr>
          <p:cNvPr id="4" name="Номер слайда 3"/>
          <p:cNvSpPr>
            <a:spLocks noGrp="1"/>
          </p:cNvSpPr>
          <p:nvPr>
            <p:ph type="sldNum" sz="quarter" idx="10"/>
          </p:nvPr>
        </p:nvSpPr>
        <p:spPr/>
        <p:txBody>
          <a:bodyPr/>
          <a:lstStyle/>
          <a:p>
            <a:fld id="{9BF69139-052C-4AC4-86C0-BD7B10DFB046}" type="slidenum">
              <a:rPr lang="ru-RU" smtClean="0"/>
              <a:t>20</a:t>
            </a:fld>
            <a:endParaRPr lang="ru-RU"/>
          </a:p>
        </p:txBody>
      </p:sp>
    </p:spTree>
    <p:extLst>
      <p:ext uri="{BB962C8B-B14F-4D97-AF65-F5344CB8AC3E}">
        <p14:creationId xmlns:p14="http://schemas.microsoft.com/office/powerpoint/2010/main" val="11206689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9BF69139-052C-4AC4-86C0-BD7B10DFB046}" type="slidenum">
              <a:rPr lang="ru-RU" smtClean="0"/>
              <a:t>21</a:t>
            </a:fld>
            <a:endParaRPr lang="ru-RU"/>
          </a:p>
        </p:txBody>
      </p:sp>
    </p:spTree>
    <p:extLst>
      <p:ext uri="{BB962C8B-B14F-4D97-AF65-F5344CB8AC3E}">
        <p14:creationId xmlns:p14="http://schemas.microsoft.com/office/powerpoint/2010/main" val="41793613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dirty="0" smtClean="0"/>
              <a:t>На фронтах Великой Отечественной войны сражались более 220 тысяч жителей Курганской области, свыше 117 тысяч из них не вернулись домой.</a:t>
            </a:r>
            <a:r>
              <a:rPr lang="en-US" dirty="0" smtClean="0"/>
              <a:t> / More than 220 thousand residents of the Kurgan region fought on the fronts of the Great Patriotic War, more than 117 thousand of them did not return home. </a:t>
            </a:r>
            <a:endParaRPr lang="ru-RU" dirty="0" smtClean="0"/>
          </a:p>
          <a:p>
            <a:endParaRPr lang="ru-RU" dirty="0"/>
          </a:p>
        </p:txBody>
      </p:sp>
      <p:sp>
        <p:nvSpPr>
          <p:cNvPr id="4" name="Номер слайда 3"/>
          <p:cNvSpPr>
            <a:spLocks noGrp="1"/>
          </p:cNvSpPr>
          <p:nvPr>
            <p:ph type="sldNum" sz="quarter" idx="10"/>
          </p:nvPr>
        </p:nvSpPr>
        <p:spPr/>
        <p:txBody>
          <a:bodyPr/>
          <a:lstStyle/>
          <a:p>
            <a:fld id="{9BF69139-052C-4AC4-86C0-BD7B10DFB046}" type="slidenum">
              <a:rPr lang="ru-RU" smtClean="0"/>
              <a:t>4</a:t>
            </a:fld>
            <a:endParaRPr lang="ru-RU"/>
          </a:p>
        </p:txBody>
      </p:sp>
    </p:spTree>
    <p:extLst>
      <p:ext uri="{BB962C8B-B14F-4D97-AF65-F5344CB8AC3E}">
        <p14:creationId xmlns:p14="http://schemas.microsoft.com/office/powerpoint/2010/main" val="6935227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В военные годы Зауралье ковало победу в тылу, став местом формирования воинских частей и соединений. Самое знаменитое из них — это «белые дьяволы». Так называли гитлеровцы воинов 32-го лыжного полка.</a:t>
            </a:r>
            <a:r>
              <a:rPr lang="en-US" dirty="0" smtClean="0"/>
              <a:t> / During the war years the Kurgan region forged victory in the rear, becoming the place where military units and formations were organized. The most famous of them are the "white devils". This is what the Nazis called the soldiers of the 32nd Ski Regiment.</a:t>
            </a:r>
            <a:endParaRPr lang="ru-RU" dirty="0"/>
          </a:p>
        </p:txBody>
      </p:sp>
      <p:sp>
        <p:nvSpPr>
          <p:cNvPr id="4" name="Номер слайда 3"/>
          <p:cNvSpPr>
            <a:spLocks noGrp="1"/>
          </p:cNvSpPr>
          <p:nvPr>
            <p:ph type="sldNum" sz="quarter" idx="10"/>
          </p:nvPr>
        </p:nvSpPr>
        <p:spPr/>
        <p:txBody>
          <a:bodyPr/>
          <a:lstStyle/>
          <a:p>
            <a:fld id="{9BF69139-052C-4AC4-86C0-BD7B10DFB046}" type="slidenum">
              <a:rPr lang="ru-RU" smtClean="0"/>
              <a:t>5</a:t>
            </a:fld>
            <a:endParaRPr lang="ru-RU"/>
          </a:p>
        </p:txBody>
      </p:sp>
    </p:spTree>
    <p:extLst>
      <p:ext uri="{BB962C8B-B14F-4D97-AF65-F5344CB8AC3E}">
        <p14:creationId xmlns:p14="http://schemas.microsoft.com/office/powerpoint/2010/main" val="41226272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В годы Великой Отечественной войны в Курганской области были развернуты военные училища: Велико-Устюжское и Орловское пехотные, Сталинградское военно-танковое училище, Московское Краснознаменное военно-политическое училище, Лугинская военная школа авиамехаников и авиационная школа пилотов.</a:t>
            </a:r>
            <a:r>
              <a:rPr lang="en-US" dirty="0" smtClean="0"/>
              <a:t> / During the Great Patriotic War military schools were opened in the Kurgan region: </a:t>
            </a:r>
            <a:r>
              <a:rPr lang="en-US" dirty="0" err="1" smtClean="0"/>
              <a:t>Veliky</a:t>
            </a:r>
            <a:r>
              <a:rPr lang="en-US" dirty="0" smtClean="0"/>
              <a:t> </a:t>
            </a:r>
            <a:r>
              <a:rPr lang="en-US" dirty="0" err="1" smtClean="0"/>
              <a:t>Ustyug</a:t>
            </a:r>
            <a:r>
              <a:rPr lang="en-US" dirty="0" smtClean="0"/>
              <a:t> and </a:t>
            </a:r>
            <a:r>
              <a:rPr lang="en-US" dirty="0" err="1" smtClean="0"/>
              <a:t>Oryol</a:t>
            </a:r>
            <a:r>
              <a:rPr lang="en-US" dirty="0" smtClean="0"/>
              <a:t> infantry Colleges, Stalingrad military tank College, Moscow Red Banner Military-political School, Luginsk Military School of aircraft mechanics and Aviation School of pilots.</a:t>
            </a:r>
            <a:endParaRPr lang="ru-RU" dirty="0" smtClean="0"/>
          </a:p>
        </p:txBody>
      </p:sp>
      <p:sp>
        <p:nvSpPr>
          <p:cNvPr id="4" name="Номер слайда 3"/>
          <p:cNvSpPr>
            <a:spLocks noGrp="1"/>
          </p:cNvSpPr>
          <p:nvPr>
            <p:ph type="sldNum" sz="quarter" idx="10"/>
          </p:nvPr>
        </p:nvSpPr>
        <p:spPr/>
        <p:txBody>
          <a:bodyPr/>
          <a:lstStyle/>
          <a:p>
            <a:fld id="{9BF69139-052C-4AC4-86C0-BD7B10DFB046}" type="slidenum">
              <a:rPr lang="ru-RU" smtClean="0"/>
              <a:t>6</a:t>
            </a:fld>
            <a:endParaRPr lang="ru-RU"/>
          </a:p>
        </p:txBody>
      </p:sp>
    </p:spTree>
    <p:extLst>
      <p:ext uri="{BB962C8B-B14F-4D97-AF65-F5344CB8AC3E}">
        <p14:creationId xmlns:p14="http://schemas.microsoft.com/office/powerpoint/2010/main" val="20642277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Героями Советского Союза в военные годы стали более ста жителей Курганской области</a:t>
            </a:r>
            <a:r>
              <a:rPr lang="en-US" dirty="0" smtClean="0"/>
              <a:t>. / During the war more than one hundred citizens of the Kurgan region became Heroes of the Soviet Union.</a:t>
            </a:r>
            <a:endParaRPr lang="ru-RU" dirty="0"/>
          </a:p>
        </p:txBody>
      </p:sp>
      <p:sp>
        <p:nvSpPr>
          <p:cNvPr id="4" name="Номер слайда 3"/>
          <p:cNvSpPr>
            <a:spLocks noGrp="1"/>
          </p:cNvSpPr>
          <p:nvPr>
            <p:ph type="sldNum" sz="quarter" idx="10"/>
          </p:nvPr>
        </p:nvSpPr>
        <p:spPr/>
        <p:txBody>
          <a:bodyPr/>
          <a:lstStyle/>
          <a:p>
            <a:fld id="{9BF69139-052C-4AC4-86C0-BD7B10DFB046}" type="slidenum">
              <a:rPr lang="ru-RU" smtClean="0"/>
              <a:t>7</a:t>
            </a:fld>
            <a:endParaRPr lang="ru-RU"/>
          </a:p>
        </p:txBody>
      </p:sp>
    </p:spTree>
    <p:extLst>
      <p:ext uri="{BB962C8B-B14F-4D97-AF65-F5344CB8AC3E}">
        <p14:creationId xmlns:p14="http://schemas.microsoft.com/office/powerpoint/2010/main" val="34245173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Танкист Иван Степанович Кудрин своим подвигом поразил немецкого генерала Гудериана: «Как можно было победить армию, солдат которой ещё в 1941 году, под Ленинградом, пять дней вёл бой в танке против нас, и мы ничего не смогли с ним сделать».</a:t>
            </a:r>
            <a:r>
              <a:rPr lang="en-US" dirty="0" smtClean="0"/>
              <a:t> / Tank crewman Ivan Stepanovich </a:t>
            </a:r>
            <a:r>
              <a:rPr lang="en-US" dirty="0" err="1" smtClean="0"/>
              <a:t>Kudrin</a:t>
            </a:r>
            <a:r>
              <a:rPr lang="en-US" dirty="0" smtClean="0"/>
              <a:t> impressed the German General </a:t>
            </a:r>
            <a:r>
              <a:rPr lang="en-US" dirty="0" err="1" smtClean="0"/>
              <a:t>Guderian</a:t>
            </a:r>
            <a:r>
              <a:rPr lang="en-US" dirty="0" smtClean="0"/>
              <a:t> with his feat. </a:t>
            </a:r>
            <a:r>
              <a:rPr lang="en-US" dirty="0" err="1" smtClean="0"/>
              <a:t>Guderian</a:t>
            </a:r>
            <a:r>
              <a:rPr lang="en-US" dirty="0" smtClean="0"/>
              <a:t> said: "How could you defeat an army whose soldier fought against us for five days in a tank near Leningrad, in 1941, and we could do nothing with him!?"</a:t>
            </a:r>
            <a:endParaRPr lang="ru-RU" dirty="0" smtClean="0"/>
          </a:p>
        </p:txBody>
      </p:sp>
      <p:sp>
        <p:nvSpPr>
          <p:cNvPr id="4" name="Номер слайда 3"/>
          <p:cNvSpPr>
            <a:spLocks noGrp="1"/>
          </p:cNvSpPr>
          <p:nvPr>
            <p:ph type="sldNum" sz="quarter" idx="10"/>
          </p:nvPr>
        </p:nvSpPr>
        <p:spPr/>
        <p:txBody>
          <a:bodyPr/>
          <a:lstStyle/>
          <a:p>
            <a:fld id="{9BF69139-052C-4AC4-86C0-BD7B10DFB046}" type="slidenum">
              <a:rPr lang="ru-RU" smtClean="0"/>
              <a:t>8</a:t>
            </a:fld>
            <a:endParaRPr lang="ru-RU"/>
          </a:p>
        </p:txBody>
      </p:sp>
    </p:spTree>
    <p:extLst>
      <p:ext uri="{BB962C8B-B14F-4D97-AF65-F5344CB8AC3E}">
        <p14:creationId xmlns:p14="http://schemas.microsoft.com/office/powerpoint/2010/main" val="8999312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Дважды Героями Советского Союза во время войны стали курганские воздушные асы Григорий Пантелеевич Кравченко и Кирилл Алексеевич Евстигнеев.</a:t>
            </a:r>
            <a:r>
              <a:rPr lang="en-US" dirty="0" smtClean="0"/>
              <a:t> / During the war Kurgan air aces </a:t>
            </a:r>
            <a:r>
              <a:rPr lang="en-US" dirty="0" err="1" smtClean="0"/>
              <a:t>Grigory</a:t>
            </a:r>
            <a:r>
              <a:rPr lang="en-US" dirty="0" smtClean="0"/>
              <a:t> </a:t>
            </a:r>
            <a:r>
              <a:rPr lang="en-US" dirty="0" err="1" smtClean="0"/>
              <a:t>Panteleevich</a:t>
            </a:r>
            <a:r>
              <a:rPr lang="en-US" dirty="0" smtClean="0"/>
              <a:t> </a:t>
            </a:r>
            <a:r>
              <a:rPr lang="en-US" dirty="0" err="1" smtClean="0"/>
              <a:t>Kravchenko</a:t>
            </a:r>
            <a:r>
              <a:rPr lang="en-US" dirty="0" smtClean="0"/>
              <a:t> and Kirill </a:t>
            </a:r>
            <a:r>
              <a:rPr lang="en-US" dirty="0" err="1" smtClean="0"/>
              <a:t>Alekseevich</a:t>
            </a:r>
            <a:r>
              <a:rPr lang="en-US" dirty="0" smtClean="0"/>
              <a:t> </a:t>
            </a:r>
            <a:r>
              <a:rPr lang="en-US" dirty="0" err="1" smtClean="0"/>
              <a:t>Evstigneev</a:t>
            </a:r>
            <a:r>
              <a:rPr lang="en-US" dirty="0" smtClean="0"/>
              <a:t> became twice Heroes of the Soviet Union.</a:t>
            </a:r>
            <a:endParaRPr lang="ru-RU" dirty="0"/>
          </a:p>
        </p:txBody>
      </p:sp>
      <p:sp>
        <p:nvSpPr>
          <p:cNvPr id="4" name="Номер слайда 3"/>
          <p:cNvSpPr>
            <a:spLocks noGrp="1"/>
          </p:cNvSpPr>
          <p:nvPr>
            <p:ph type="sldNum" sz="quarter" idx="10"/>
          </p:nvPr>
        </p:nvSpPr>
        <p:spPr/>
        <p:txBody>
          <a:bodyPr/>
          <a:lstStyle/>
          <a:p>
            <a:fld id="{9BF69139-052C-4AC4-86C0-BD7B10DFB046}" type="slidenum">
              <a:rPr lang="ru-RU" smtClean="0"/>
              <a:t>9</a:t>
            </a:fld>
            <a:endParaRPr lang="ru-RU"/>
          </a:p>
        </p:txBody>
      </p:sp>
    </p:spTree>
    <p:extLst>
      <p:ext uri="{BB962C8B-B14F-4D97-AF65-F5344CB8AC3E}">
        <p14:creationId xmlns:p14="http://schemas.microsoft.com/office/powerpoint/2010/main" val="37268941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Кирилл Алексеевич Евстигнеев</a:t>
            </a:r>
            <a:r>
              <a:rPr lang="en-US" dirty="0" smtClean="0"/>
              <a:t> / Kirill </a:t>
            </a:r>
            <a:r>
              <a:rPr lang="en-US" dirty="0" err="1" smtClean="0"/>
              <a:t>Alekseevich</a:t>
            </a:r>
            <a:r>
              <a:rPr lang="en-US" dirty="0" smtClean="0"/>
              <a:t> </a:t>
            </a:r>
            <a:r>
              <a:rPr lang="en-US" dirty="0" err="1" smtClean="0"/>
              <a:t>Evstigneev</a:t>
            </a:r>
            <a:endParaRPr lang="ru-RU" dirty="0"/>
          </a:p>
        </p:txBody>
      </p:sp>
      <p:sp>
        <p:nvSpPr>
          <p:cNvPr id="4" name="Номер слайда 3"/>
          <p:cNvSpPr>
            <a:spLocks noGrp="1"/>
          </p:cNvSpPr>
          <p:nvPr>
            <p:ph type="sldNum" sz="quarter" idx="10"/>
          </p:nvPr>
        </p:nvSpPr>
        <p:spPr/>
        <p:txBody>
          <a:bodyPr/>
          <a:lstStyle/>
          <a:p>
            <a:fld id="{9BF69139-052C-4AC4-86C0-BD7B10DFB046}" type="slidenum">
              <a:rPr lang="ru-RU" smtClean="0"/>
              <a:t>10</a:t>
            </a:fld>
            <a:endParaRPr lang="ru-RU"/>
          </a:p>
        </p:txBody>
      </p:sp>
    </p:spTree>
    <p:extLst>
      <p:ext uri="{BB962C8B-B14F-4D97-AF65-F5344CB8AC3E}">
        <p14:creationId xmlns:p14="http://schemas.microsoft.com/office/powerpoint/2010/main" val="4482355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Генерал-полковник Михаил Степанович Шумилов, уроженец Курганской области, командовал знаменитой 64-й армией, которая разгромила армию фельдмаршала Паулюса в Сталинградской битве.</a:t>
            </a:r>
            <a:r>
              <a:rPr lang="en-US" dirty="0" smtClean="0"/>
              <a:t> / Colonel General Mikhail Stepanovich Shumilov, a native of the Kurgan region, commanded the famous 64th Army, which defeated the army of General-</a:t>
            </a:r>
            <a:r>
              <a:rPr lang="en-US" dirty="0" err="1" smtClean="0"/>
              <a:t>Feldmarshal</a:t>
            </a:r>
            <a:r>
              <a:rPr lang="en-US" dirty="0" smtClean="0"/>
              <a:t> Paulus in the Battle of Stalingrad. </a:t>
            </a:r>
            <a:endParaRPr lang="ru-RU" dirty="0"/>
          </a:p>
        </p:txBody>
      </p:sp>
      <p:sp>
        <p:nvSpPr>
          <p:cNvPr id="4" name="Номер слайда 3"/>
          <p:cNvSpPr>
            <a:spLocks noGrp="1"/>
          </p:cNvSpPr>
          <p:nvPr>
            <p:ph type="sldNum" sz="quarter" idx="10"/>
          </p:nvPr>
        </p:nvSpPr>
        <p:spPr/>
        <p:txBody>
          <a:bodyPr/>
          <a:lstStyle/>
          <a:p>
            <a:fld id="{9BF69139-052C-4AC4-86C0-BD7B10DFB046}" type="slidenum">
              <a:rPr lang="ru-RU" smtClean="0"/>
              <a:t>11</a:t>
            </a:fld>
            <a:endParaRPr lang="ru-RU"/>
          </a:p>
        </p:txBody>
      </p:sp>
    </p:spTree>
    <p:extLst>
      <p:ext uri="{BB962C8B-B14F-4D97-AF65-F5344CB8AC3E}">
        <p14:creationId xmlns:p14="http://schemas.microsoft.com/office/powerpoint/2010/main" val="21899972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8" name="Заголовок 7"/>
          <p:cNvSpPr>
            <a:spLocks noGrp="1"/>
          </p:cNvSpPr>
          <p:nvPr>
            <p:ph type="ctrTitle"/>
          </p:nvPr>
        </p:nvSpPr>
        <p:spPr>
          <a:xfrm>
            <a:off x="422030" y="1371600"/>
            <a:ext cx="8229600" cy="182880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kumimoji="0" lang="ru-RU" smtClean="0"/>
              <a:t>Образец заголовка</a:t>
            </a:r>
            <a:endParaRPr kumimoji="0" lang="en-US"/>
          </a:p>
        </p:txBody>
      </p:sp>
      <p:sp>
        <p:nvSpPr>
          <p:cNvPr id="28" name="Дата 27"/>
          <p:cNvSpPr>
            <a:spLocks noGrp="1"/>
          </p:cNvSpPr>
          <p:nvPr>
            <p:ph type="dt" sz="half" idx="10"/>
          </p:nvPr>
        </p:nvSpPr>
        <p:spPr/>
        <p:txBody>
          <a:bodyPr/>
          <a:lstStyle/>
          <a:p>
            <a:fld id="{B4C71EC6-210F-42DE-9C53-41977AD35B3D}" type="datetimeFigureOut">
              <a:rPr lang="ru-RU" smtClean="0"/>
              <a:t>06.05.2025</a:t>
            </a:fld>
            <a:endParaRPr lang="ru-RU"/>
          </a:p>
        </p:txBody>
      </p:sp>
      <p:sp>
        <p:nvSpPr>
          <p:cNvPr id="17" name="Нижний колонтитул 16"/>
          <p:cNvSpPr>
            <a:spLocks noGrp="1"/>
          </p:cNvSpPr>
          <p:nvPr>
            <p:ph type="ftr" sz="quarter" idx="11"/>
          </p:nvPr>
        </p:nvSpPr>
        <p:spPr/>
        <p:txBody>
          <a:bodyPr/>
          <a:lstStyle/>
          <a:p>
            <a:endParaRPr lang="ru-RU"/>
          </a:p>
        </p:txBody>
      </p:sp>
      <p:sp>
        <p:nvSpPr>
          <p:cNvPr id="29" name="Номер слайда 28"/>
          <p:cNvSpPr>
            <a:spLocks noGrp="1"/>
          </p:cNvSpPr>
          <p:nvPr>
            <p:ph type="sldNum" sz="quarter" idx="12"/>
          </p:nvPr>
        </p:nvSpPr>
        <p:spPr/>
        <p:txBody>
          <a:bodyPr/>
          <a:lstStyle/>
          <a:p>
            <a:fld id="{B19B0651-EE4F-4900-A07F-96A6BFA9D0F0}" type="slidenum">
              <a:rPr lang="ru-RU" smtClean="0"/>
              <a:t>‹#›</a:t>
            </a:fld>
            <a:endParaRPr lang="ru-RU"/>
          </a:p>
        </p:txBody>
      </p:sp>
      <p:sp>
        <p:nvSpPr>
          <p:cNvPr id="9" name="Подзаголовок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u-RU" smtClean="0"/>
              <a:t>Образец подзаголовка</a:t>
            </a:r>
            <a:endParaRPr kumimoji="0" lang="en-US"/>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B4C71EC6-210F-42DE-9C53-41977AD35B3D}" type="datetimeFigureOut">
              <a:rPr lang="ru-RU" smtClean="0"/>
              <a:t>06.05.2025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B4C71EC6-210F-42DE-9C53-41977AD35B3D}" type="datetimeFigureOut">
              <a:rPr lang="ru-RU" smtClean="0"/>
              <a:t>06.05.2025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Объект 2"/>
          <p:cNvSpPr>
            <a:spLocks noGrp="1"/>
          </p:cNvSpPr>
          <p:nvPr>
            <p:ph idx="1"/>
          </p:nvPr>
        </p:nvSpPr>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B4C71EC6-210F-42DE-9C53-41977AD35B3D}" type="datetimeFigureOut">
              <a:rPr lang="ru-RU" smtClean="0"/>
              <a:t>06.05.2025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bg>
      <p:bgRef idx="1003">
        <a:schemeClr val="bg2"/>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600200" y="609600"/>
            <a:ext cx="7086600" cy="182880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kumimoji="0" lang="ru-RU" smtClean="0"/>
              <a:t>Образец заголовка</a:t>
            </a:r>
            <a:endParaRPr kumimoji="0" lang="en-US"/>
          </a:p>
        </p:txBody>
      </p:sp>
      <p:sp>
        <p:nvSpPr>
          <p:cNvPr id="3" name="Текст 2"/>
          <p:cNvSpPr>
            <a:spLocks noGrp="1"/>
          </p:cNvSpPr>
          <p:nvPr>
            <p:ph type="body" idx="1"/>
          </p:nvPr>
        </p:nvSpPr>
        <p:spPr>
          <a:xfrm>
            <a:off x="1600200" y="2507786"/>
            <a:ext cx="7086600" cy="1509712"/>
          </a:xfrm>
        </p:spPr>
        <p:txBody>
          <a:bodyPr anchor="t"/>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ru-RU" smtClean="0"/>
              <a:t>Образец текста</a:t>
            </a:r>
          </a:p>
        </p:txBody>
      </p:sp>
      <p:sp>
        <p:nvSpPr>
          <p:cNvPr id="4" name="Дата 3"/>
          <p:cNvSpPr>
            <a:spLocks noGrp="1"/>
          </p:cNvSpPr>
          <p:nvPr>
            <p:ph type="dt" sz="half" idx="10"/>
          </p:nvPr>
        </p:nvSpPr>
        <p:spPr/>
        <p:txBody>
          <a:bodyPr/>
          <a:lstStyle/>
          <a:p>
            <a:fld id="{B4C71EC6-210F-42DE-9C53-41977AD35B3D}" type="datetimeFigureOut">
              <a:rPr lang="ru-RU" smtClean="0"/>
              <a:t>06.05.2025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a:xfrm>
            <a:off x="7924800" y="6416675"/>
            <a:ext cx="762000" cy="365125"/>
          </a:xfrm>
        </p:spPr>
        <p:txBody>
          <a:bodyPr/>
          <a:lstStyle/>
          <a:p>
            <a:fld id="{B19B0651-EE4F-4900-A07F-96A6BFA9D0F0}" type="slidenum">
              <a:rPr lang="ru-RU" smtClean="0"/>
              <a:t>‹#›</a:t>
            </a:fld>
            <a:endParaRPr lang="ru-RU"/>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Объект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Объект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p>
            <a:fld id="{B4C71EC6-210F-42DE-9C53-41977AD35B3D}" type="datetimeFigureOut">
              <a:rPr lang="ru-RU" smtClean="0"/>
              <a:t>06.05.2025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8229600" cy="1143000"/>
          </a:xfrm>
        </p:spPr>
        <p:txBody>
          <a:bodyPr anchor="ctr"/>
          <a:lstStyle>
            <a:lvl1pPr>
              <a:defRPr/>
            </a:lvl1pPr>
          </a:lstStyle>
          <a:p>
            <a:r>
              <a:rPr kumimoji="0" lang="ru-RU" smtClean="0"/>
              <a:t>Образец заголовка</a:t>
            </a:r>
            <a:endParaRPr kumimoji="0" lang="en-US"/>
          </a:p>
        </p:txBody>
      </p:sp>
      <p:sp>
        <p:nvSpPr>
          <p:cNvPr id="3" name="Текст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4" name="Текст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5" name="Объект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6" name="Объект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7" name="Дата 6"/>
          <p:cNvSpPr>
            <a:spLocks noGrp="1"/>
          </p:cNvSpPr>
          <p:nvPr>
            <p:ph type="dt" sz="half" idx="10"/>
          </p:nvPr>
        </p:nvSpPr>
        <p:spPr/>
        <p:txBody>
          <a:bodyPr/>
          <a:lstStyle/>
          <a:p>
            <a:fld id="{B4C71EC6-210F-42DE-9C53-41977AD35B3D}" type="datetimeFigureOut">
              <a:rPr lang="ru-RU" smtClean="0"/>
              <a:t>06.05.2025</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Дата 2"/>
          <p:cNvSpPr>
            <a:spLocks noGrp="1"/>
          </p:cNvSpPr>
          <p:nvPr>
            <p:ph type="dt" sz="half" idx="10"/>
          </p:nvPr>
        </p:nvSpPr>
        <p:spPr/>
        <p:txBody>
          <a:bodyPr/>
          <a:lstStyle/>
          <a:p>
            <a:fld id="{B4C71EC6-210F-42DE-9C53-41977AD35B3D}" type="datetimeFigureOut">
              <a:rPr lang="ru-RU" smtClean="0"/>
              <a:t>06.05.2025</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4C71EC6-210F-42DE-9C53-41977AD35B3D}" type="datetimeFigureOut">
              <a:rPr lang="ru-RU" smtClean="0"/>
              <a:t>06.05.2025</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vert="horz" anchor="b">
            <a:normAutofit/>
            <a:sp3d prstMaterial="softEdge"/>
          </a:bodyPr>
          <a:lstStyle>
            <a:lvl1pPr algn="l">
              <a:buNone/>
              <a:defRPr sz="2200" b="0">
                <a:ln w="6350">
                  <a:noFill/>
                </a:ln>
                <a:solidFill>
                  <a:schemeClr val="accent1">
                    <a:tint val="73000"/>
                    <a:satMod val="180000"/>
                  </a:schemeClr>
                </a:solidFill>
              </a:defRPr>
            </a:lvl1pPr>
          </a:lstStyle>
          <a:p>
            <a:r>
              <a:rPr kumimoji="0" lang="ru-RU" smtClean="0"/>
              <a:t>Образец заголовка</a:t>
            </a:r>
            <a:endParaRPr kumimoji="0" lang="en-US"/>
          </a:p>
        </p:txBody>
      </p:sp>
      <p:sp>
        <p:nvSpPr>
          <p:cNvPr id="3" name="Текст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ru-RU" smtClean="0"/>
              <a:t>Образец текста</a:t>
            </a:r>
          </a:p>
        </p:txBody>
      </p:sp>
      <p:sp>
        <p:nvSpPr>
          <p:cNvPr id="4" name="Объект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p>
            <a:fld id="{B4C71EC6-210F-42DE-9C53-41977AD35B3D}" type="datetimeFigureOut">
              <a:rPr lang="ru-RU" smtClean="0"/>
              <a:t>06.05.2025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kumimoji="0" lang="ru-RU" smtClean="0"/>
              <a:t>Образец заголовка</a:t>
            </a:r>
            <a:endParaRPr kumimoji="0" lang="en-US"/>
          </a:p>
        </p:txBody>
      </p:sp>
      <p:sp>
        <p:nvSpPr>
          <p:cNvPr id="3" name="Рисунок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lstStyle>
          <a:p>
            <a:pPr marL="0" algn="l" rtl="0" eaLnBrk="1" latinLnBrk="0" hangingPunct="1"/>
            <a:r>
              <a:rPr kumimoji="0" lang="ru-RU" smtClean="0">
                <a:solidFill>
                  <a:schemeClr val="lt1"/>
                </a:solidFill>
                <a:latin typeface="+mn-lt"/>
                <a:ea typeface="+mn-ea"/>
                <a:cs typeface="+mn-cs"/>
              </a:rPr>
              <a:t>Вставка рисунка</a:t>
            </a:r>
            <a:endParaRPr kumimoji="0" lang="en-US" dirty="0">
              <a:solidFill>
                <a:schemeClr val="lt1"/>
              </a:solidFill>
              <a:latin typeface="+mn-lt"/>
              <a:ea typeface="+mn-ea"/>
              <a:cs typeface="+mn-cs"/>
            </a:endParaRPr>
          </a:p>
        </p:txBody>
      </p:sp>
      <p:sp>
        <p:nvSpPr>
          <p:cNvPr id="4" name="Текст 3"/>
          <p:cNvSpPr>
            <a:spLocks noGrp="1"/>
          </p:cNvSpPr>
          <p:nvPr>
            <p:ph type="body" sz="half" idx="2"/>
          </p:nvPr>
        </p:nvSpPr>
        <p:spPr>
          <a:xfrm>
            <a:off x="1828800" y="1166787"/>
            <a:ext cx="5486400" cy="530352"/>
          </a:xfrm>
        </p:spPr>
        <p:txBody>
          <a:bodyPr lIns="45720" tIns="45720" rIns="45720" anchor="t"/>
          <a:lstStyle>
            <a:lvl1pPr marL="0" indent="0" algn="ctr">
              <a:buNone/>
              <a:defRPr sz="1400"/>
            </a:lvl1pPr>
            <a:lvl2pPr>
              <a:defRPr sz="1200"/>
            </a:lvl2pPr>
            <a:lvl3pPr>
              <a:defRPr sz="1000"/>
            </a:lvl3pPr>
            <a:lvl4pPr>
              <a:defRPr sz="900"/>
            </a:lvl4pPr>
            <a:lvl5pPr>
              <a:defRPr sz="900"/>
            </a:lvl5pPr>
          </a:lstStyle>
          <a:p>
            <a:pPr lvl="0" eaLnBrk="1" latinLnBrk="0" hangingPunct="1"/>
            <a:r>
              <a:rPr kumimoji="0"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t>06.05.2025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Заголовок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ru-RU" smtClean="0"/>
              <a:t>Образец заголовка</a:t>
            </a:r>
            <a:endParaRPr kumimoji="0" lang="en-US"/>
          </a:p>
        </p:txBody>
      </p:sp>
      <p:sp>
        <p:nvSpPr>
          <p:cNvPr id="13" name="Текст 12"/>
          <p:cNvSpPr>
            <a:spLocks noGrp="1"/>
          </p:cNvSpPr>
          <p:nvPr>
            <p:ph type="body" idx="1"/>
          </p:nvPr>
        </p:nvSpPr>
        <p:spPr>
          <a:xfrm>
            <a:off x="457200" y="1600200"/>
            <a:ext cx="8229600" cy="4709160"/>
          </a:xfrm>
          <a:prstGeom prst="rect">
            <a:avLst/>
          </a:prstGeom>
        </p:spPr>
        <p:txBody>
          <a:bodyPr vert="horz">
            <a:normAutofit/>
          </a:bodyPr>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14" name="Дата 13"/>
          <p:cNvSpPr>
            <a:spLocks noGrp="1"/>
          </p:cNvSpPr>
          <p:nvPr>
            <p:ph type="dt" sz="half" idx="2"/>
          </p:nvPr>
        </p:nvSpPr>
        <p:spPr>
          <a:xfrm>
            <a:off x="457200" y="6416675"/>
            <a:ext cx="2133600" cy="365125"/>
          </a:xfrm>
          <a:prstGeom prst="rect">
            <a:avLst/>
          </a:prstGeom>
        </p:spPr>
        <p:txBody>
          <a:bodyPr vert="horz" anchor="b"/>
          <a:lstStyle>
            <a:lvl1pPr algn="l" eaLnBrk="1" latinLnBrk="0" hangingPunct="1">
              <a:defRPr kumimoji="0" sz="1200">
                <a:solidFill>
                  <a:schemeClr val="tx1">
                    <a:shade val="50000"/>
                  </a:schemeClr>
                </a:solidFill>
              </a:defRPr>
            </a:lvl1pPr>
          </a:lstStyle>
          <a:p>
            <a:fld id="{B4C71EC6-210F-42DE-9C53-41977AD35B3D}" type="datetimeFigureOut">
              <a:rPr lang="ru-RU" smtClean="0"/>
              <a:t>06.05.2025</a:t>
            </a:fld>
            <a:endParaRPr lang="ru-RU"/>
          </a:p>
        </p:txBody>
      </p:sp>
      <p:sp>
        <p:nvSpPr>
          <p:cNvPr id="3" name="Нижний колонтитул 2"/>
          <p:cNvSpPr>
            <a:spLocks noGrp="1"/>
          </p:cNvSpPr>
          <p:nvPr>
            <p:ph type="ftr" sz="quarter" idx="3"/>
          </p:nvPr>
        </p:nvSpPr>
        <p:spPr>
          <a:xfrm>
            <a:off x="3124200" y="6416675"/>
            <a:ext cx="2895600" cy="365125"/>
          </a:xfrm>
          <a:prstGeom prst="rect">
            <a:avLst/>
          </a:prstGeom>
        </p:spPr>
        <p:txBody>
          <a:bodyPr vert="horz" anchor="b"/>
          <a:lstStyle>
            <a:lvl1pPr algn="ctr" eaLnBrk="1" latinLnBrk="0" hangingPunct="1">
              <a:defRPr kumimoji="0" sz="1200">
                <a:solidFill>
                  <a:schemeClr val="tx1">
                    <a:shade val="50000"/>
                  </a:schemeClr>
                </a:solidFill>
              </a:defRPr>
            </a:lvl1pPr>
          </a:lstStyle>
          <a:p>
            <a:endParaRPr lang="ru-RU"/>
          </a:p>
        </p:txBody>
      </p:sp>
      <p:sp>
        <p:nvSpPr>
          <p:cNvPr id="23" name="Номер слайда 22"/>
          <p:cNvSpPr>
            <a:spLocks noGrp="1"/>
          </p:cNvSpPr>
          <p:nvPr>
            <p:ph type="sldNum" sz="quarter" idx="4"/>
          </p:nvPr>
        </p:nvSpPr>
        <p:spPr>
          <a:xfrm>
            <a:off x="7924800" y="6416675"/>
            <a:ext cx="762000" cy="365125"/>
          </a:xfrm>
          <a:prstGeom prst="rect">
            <a:avLst/>
          </a:prstGeom>
        </p:spPr>
        <p:txBody>
          <a:bodyPr vert="horz" lIns="0" rIns="0" anchor="b"/>
          <a:lstStyle>
            <a:lvl1pPr algn="r" eaLnBrk="1" latinLnBrk="0" hangingPunct="1">
              <a:defRPr kumimoji="0" sz="1200">
                <a:solidFill>
                  <a:schemeClr val="tx1">
                    <a:shade val="50000"/>
                  </a:schemeClr>
                </a:solidFill>
              </a:defRPr>
            </a:lvl1pPr>
          </a:lstStyle>
          <a:p>
            <a:fld id="{B19B0651-EE4F-4900-A07F-96A6BFA9D0F0}" type="slidenum">
              <a:rPr lang="ru-RU" smtClean="0"/>
              <a:t>‹#›</a:t>
            </a:fld>
            <a:endParaRPr lang="ru-RU"/>
          </a:p>
        </p:txBody>
      </p:sp>
    </p:spTree>
  </p:cSld>
  <p:clrMap bg1="dk1" tx1="lt1" bg2="dk2" tx2="lt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20.jpeg"/></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jpeg"/><Relationship Id="rId4" Type="http://schemas.openxmlformats.org/officeDocument/2006/relationships/image" Target="../media/image24.jpe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8.jpeg"/></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6.jpeg"/><Relationship Id="rId4" Type="http://schemas.openxmlformats.org/officeDocument/2006/relationships/image" Target="../media/image35.jpeg"/></Relationships>
</file>

<file path=ppt/slides/_rels/slide1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jpe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4.png"/><Relationship Id="rId4" Type="http://schemas.openxmlformats.org/officeDocument/2006/relationships/image" Target="../media/image39.jpeg"/></Relationships>
</file>

<file path=ppt/slides/_rels/slide21.xml.rels><?xml version="1.0" encoding="UTF-8" standalone="yes"?>
<Relationships xmlns="http://schemas.openxmlformats.org/package/2006/relationships"><Relationship Id="rId3" Type="http://schemas.openxmlformats.org/officeDocument/2006/relationships/image" Target="../media/image41.jpeg"/><Relationship Id="rId7" Type="http://schemas.openxmlformats.org/officeDocument/2006/relationships/image" Target="../media/image45.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3.jpeg"/><Relationship Id="rId4" Type="http://schemas.openxmlformats.org/officeDocument/2006/relationships/image" Target="../media/image42.png"/></Relationships>
</file>

<file path=ppt/slides/_rels/slide2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6.jpeg"/><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host12_user1\Desktop\ОИЛ урок Курганская область в годы Великой Отечественной войны\kalancha2 — копия.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63" y="0"/>
            <a:ext cx="9143242" cy="7039541"/>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ctrTitle"/>
          </p:nvPr>
        </p:nvSpPr>
        <p:spPr>
          <a:xfrm>
            <a:off x="179512" y="548680"/>
            <a:ext cx="8712968" cy="965600"/>
          </a:xfrm>
        </p:spPr>
        <p:txBody>
          <a:bodyPr>
            <a:normAutofit fontScale="90000"/>
          </a:bodyPr>
          <a:lstStyle/>
          <a:p>
            <a:r>
              <a:rPr lang="ru-RU" sz="6000" b="1" i="1" dirty="0" smtClean="0">
                <a:latin typeface="Segoe UI Black" pitchFamily="34" charset="0"/>
                <a:ea typeface="Segoe UI Black" pitchFamily="34" charset="0"/>
              </a:rPr>
              <a:t/>
            </a:r>
            <a:br>
              <a:rPr lang="ru-RU" sz="6000" b="1" i="1" dirty="0" smtClean="0">
                <a:latin typeface="Segoe UI Black" pitchFamily="34" charset="0"/>
                <a:ea typeface="Segoe UI Black" pitchFamily="34" charset="0"/>
              </a:rPr>
            </a:br>
            <a:r>
              <a:rPr lang="ru-RU" sz="6000" b="1" i="1" dirty="0">
                <a:latin typeface="Segoe UI Black" pitchFamily="34" charset="0"/>
                <a:ea typeface="Segoe UI Black" pitchFamily="34" charset="0"/>
              </a:rPr>
              <a:t/>
            </a:r>
            <a:br>
              <a:rPr lang="ru-RU" sz="6000" b="1" i="1" dirty="0">
                <a:latin typeface="Segoe UI Black" pitchFamily="34" charset="0"/>
                <a:ea typeface="Segoe UI Black" pitchFamily="34" charset="0"/>
              </a:rPr>
            </a:br>
            <a:r>
              <a:rPr lang="ru-RU" sz="6000" b="1" i="1" dirty="0" smtClean="0">
                <a:latin typeface="Segoe UI Black" pitchFamily="34" charset="0"/>
                <a:ea typeface="Segoe UI Black" pitchFamily="34" charset="0"/>
                <a:cs typeface="Segoe UI" pitchFamily="34" charset="0"/>
              </a:rPr>
              <a:t/>
            </a:r>
            <a:br>
              <a:rPr lang="ru-RU" sz="6000" b="1" i="1" dirty="0" smtClean="0">
                <a:latin typeface="Segoe UI Black" pitchFamily="34" charset="0"/>
                <a:ea typeface="Segoe UI Black" pitchFamily="34" charset="0"/>
                <a:cs typeface="Segoe UI" pitchFamily="34" charset="0"/>
              </a:rPr>
            </a:br>
            <a:r>
              <a:rPr lang="en-US" sz="5400" b="1" dirty="0" smtClean="0">
                <a:latin typeface="Segoe UI Black" pitchFamily="34" charset="0"/>
                <a:ea typeface="Segoe UI Black" pitchFamily="34" charset="0"/>
              </a:rPr>
              <a:t> </a:t>
            </a:r>
            <a:r>
              <a:rPr lang="de-DE" sz="6000" b="1" i="1" dirty="0" smtClean="0">
                <a:latin typeface="Segoe UI Black" pitchFamily="34" charset="0"/>
                <a:ea typeface="Segoe UI Black" pitchFamily="34" charset="0"/>
                <a:cs typeface="Segoe UI" pitchFamily="34" charset="0"/>
              </a:rPr>
              <a:t> </a:t>
            </a:r>
            <a:r>
              <a:rPr lang="ru-RU" sz="6000" b="1" i="1" dirty="0" smtClean="0">
                <a:latin typeface="Segoe UI Black" pitchFamily="34" charset="0"/>
                <a:ea typeface="Segoe UI Black" pitchFamily="34" charset="0"/>
                <a:cs typeface="Segoe UI" pitchFamily="34" charset="0"/>
              </a:rPr>
              <a:t/>
            </a:r>
            <a:br>
              <a:rPr lang="ru-RU" sz="6000" b="1" i="1" dirty="0" smtClean="0">
                <a:latin typeface="Segoe UI Black" pitchFamily="34" charset="0"/>
                <a:ea typeface="Segoe UI Black" pitchFamily="34" charset="0"/>
                <a:cs typeface="Segoe UI" pitchFamily="34" charset="0"/>
              </a:rPr>
            </a:br>
            <a:r>
              <a:rPr lang="ru-RU" sz="6000" b="1" i="1" dirty="0">
                <a:latin typeface="Segoe UI Black" pitchFamily="34" charset="0"/>
                <a:ea typeface="Segoe UI Black" pitchFamily="34" charset="0"/>
                <a:cs typeface="Segoe UI" pitchFamily="34" charset="0"/>
              </a:rPr>
              <a:t/>
            </a:r>
            <a:br>
              <a:rPr lang="ru-RU" sz="6000" b="1" i="1" dirty="0">
                <a:latin typeface="Segoe UI Black" pitchFamily="34" charset="0"/>
                <a:ea typeface="Segoe UI Black" pitchFamily="34" charset="0"/>
                <a:cs typeface="Segoe UI" pitchFamily="34" charset="0"/>
              </a:rPr>
            </a:br>
            <a:r>
              <a:rPr lang="ru-RU" sz="6000" b="1" i="1" dirty="0" smtClean="0">
                <a:latin typeface="Segoe UI Black" pitchFamily="34" charset="0"/>
                <a:ea typeface="Segoe UI Black" pitchFamily="34" charset="0"/>
                <a:cs typeface="Segoe UI" pitchFamily="34" charset="0"/>
              </a:rPr>
              <a:t/>
            </a:r>
            <a:br>
              <a:rPr lang="ru-RU" sz="6000" b="1" i="1" dirty="0" smtClean="0">
                <a:latin typeface="Segoe UI Black" pitchFamily="34" charset="0"/>
                <a:ea typeface="Segoe UI Black" pitchFamily="34" charset="0"/>
                <a:cs typeface="Segoe UI" pitchFamily="34" charset="0"/>
              </a:rPr>
            </a:br>
            <a:r>
              <a:rPr lang="ru-RU" sz="6000" b="1" i="1" dirty="0" smtClean="0">
                <a:latin typeface="Segoe UI Black" pitchFamily="34" charset="0"/>
                <a:ea typeface="Segoe UI Black" pitchFamily="34" charset="0"/>
                <a:cs typeface="Segoe UI" pitchFamily="34" charset="0"/>
              </a:rPr>
              <a:t/>
            </a:r>
            <a:br>
              <a:rPr lang="ru-RU" sz="6000" b="1" i="1" dirty="0" smtClean="0">
                <a:latin typeface="Segoe UI Black" pitchFamily="34" charset="0"/>
                <a:ea typeface="Segoe UI Black" pitchFamily="34" charset="0"/>
                <a:cs typeface="Segoe UI" pitchFamily="34" charset="0"/>
              </a:rPr>
            </a:br>
            <a:r>
              <a:rPr lang="ru-RU" sz="6000" i="1" dirty="0" smtClean="0">
                <a:latin typeface="Segoe UI Black" pitchFamily="34" charset="0"/>
                <a:ea typeface="Segoe UI Black" pitchFamily="34" charset="0"/>
                <a:cs typeface="Segoe UI" pitchFamily="34" charset="0"/>
              </a:rPr>
              <a:t/>
            </a:r>
            <a:br>
              <a:rPr lang="ru-RU" sz="6000" i="1" dirty="0" smtClean="0">
                <a:latin typeface="Segoe UI Black" pitchFamily="34" charset="0"/>
                <a:ea typeface="Segoe UI Black" pitchFamily="34" charset="0"/>
                <a:cs typeface="Segoe UI" pitchFamily="34" charset="0"/>
              </a:rPr>
            </a:br>
            <a:r>
              <a:rPr lang="de-DE" sz="4400" b="1" i="1" dirty="0" smtClean="0">
                <a:latin typeface="Segoe UI Black" pitchFamily="34" charset="0"/>
                <a:ea typeface="Segoe UI Black" pitchFamily="34" charset="0"/>
                <a:cs typeface="Segoe UI" pitchFamily="34" charset="0"/>
              </a:rPr>
              <a:t/>
            </a:r>
            <a:br>
              <a:rPr lang="de-DE" sz="4400" b="1" i="1" dirty="0" smtClean="0">
                <a:latin typeface="Segoe UI Black" pitchFamily="34" charset="0"/>
                <a:ea typeface="Segoe UI Black" pitchFamily="34" charset="0"/>
                <a:cs typeface="Segoe UI" pitchFamily="34" charset="0"/>
              </a:rPr>
            </a:br>
            <a:r>
              <a:rPr lang="en-US" sz="5300" dirty="0" smtClean="0">
                <a:solidFill>
                  <a:srgbClr val="C00000"/>
                </a:solidFill>
                <a:latin typeface="Segoe UI Black" pitchFamily="34" charset="0"/>
                <a:ea typeface="Segoe UI Black" pitchFamily="34" charset="0"/>
              </a:rPr>
              <a:t>The </a:t>
            </a:r>
            <a:r>
              <a:rPr lang="en-US" sz="5300" dirty="0">
                <a:solidFill>
                  <a:srgbClr val="C00000"/>
                </a:solidFill>
                <a:latin typeface="Segoe UI Black" pitchFamily="34" charset="0"/>
                <a:ea typeface="Segoe UI Black" pitchFamily="34" charset="0"/>
              </a:rPr>
              <a:t>Great Patriotic War</a:t>
            </a:r>
            <a:endParaRPr lang="ru-RU" sz="5300" b="1" i="1" dirty="0">
              <a:latin typeface="Segoe UI Black" pitchFamily="34" charset="0"/>
              <a:ea typeface="Segoe UI Black" pitchFamily="34" charset="0"/>
              <a:cs typeface="Segoe UI" pitchFamily="34" charset="0"/>
            </a:endParaRPr>
          </a:p>
        </p:txBody>
      </p:sp>
      <p:sp>
        <p:nvSpPr>
          <p:cNvPr id="3" name="Подзаголовок 2"/>
          <p:cNvSpPr>
            <a:spLocks noGrp="1"/>
          </p:cNvSpPr>
          <p:nvPr>
            <p:ph type="subTitle" idx="1"/>
          </p:nvPr>
        </p:nvSpPr>
        <p:spPr>
          <a:xfrm>
            <a:off x="1445317" y="1916832"/>
            <a:ext cx="6252608" cy="1719064"/>
          </a:xfrm>
        </p:spPr>
        <p:txBody>
          <a:bodyPr>
            <a:noAutofit/>
          </a:bodyPr>
          <a:lstStyle/>
          <a:p>
            <a:pPr lvl="0">
              <a:spcBef>
                <a:spcPts val="0"/>
              </a:spcBef>
              <a:buClrTx/>
              <a:buSzTx/>
            </a:pPr>
            <a:r>
              <a:rPr lang="en-US" b="1" i="1" dirty="0">
                <a:solidFill>
                  <a:schemeClr val="bg1"/>
                </a:solidFill>
                <a:latin typeface="Segoe UI Black" pitchFamily="34" charset="0"/>
                <a:ea typeface="Segoe UI Black" pitchFamily="34" charset="0"/>
              </a:rPr>
              <a:t>The </a:t>
            </a:r>
            <a:r>
              <a:rPr lang="de-DE" b="1" i="1" dirty="0" smtClean="0">
                <a:solidFill>
                  <a:schemeClr val="bg1"/>
                </a:solidFill>
                <a:latin typeface="Segoe UI Black" pitchFamily="34" charset="0"/>
                <a:ea typeface="Segoe UI Black" pitchFamily="34" charset="0"/>
                <a:cs typeface="Segoe UI" pitchFamily="34" charset="0"/>
              </a:rPr>
              <a:t>Kurgan Region</a:t>
            </a:r>
            <a:r>
              <a:rPr lang="en-US" b="1" i="1" dirty="0" smtClean="0">
                <a:solidFill>
                  <a:schemeClr val="bg1"/>
                </a:solidFill>
                <a:latin typeface="Segoe UI Black" pitchFamily="34" charset="0"/>
                <a:ea typeface="Segoe UI Black" pitchFamily="34" charset="0"/>
                <a:cs typeface="Segoe UI" pitchFamily="34" charset="0"/>
              </a:rPr>
              <a:t> in the period </a:t>
            </a:r>
            <a:r>
              <a:rPr lang="ru-RU" b="1" i="1" dirty="0" smtClean="0">
                <a:solidFill>
                  <a:schemeClr val="bg1"/>
                </a:solidFill>
                <a:latin typeface="Segoe UI Black" pitchFamily="34" charset="0"/>
                <a:ea typeface="Segoe UI Black" pitchFamily="34" charset="0"/>
                <a:cs typeface="Segoe UI" pitchFamily="34" charset="0"/>
              </a:rPr>
              <a:t>1941-1945</a:t>
            </a:r>
            <a:endParaRPr lang="en-US" b="1" i="1" dirty="0" smtClean="0">
              <a:solidFill>
                <a:schemeClr val="bg1"/>
              </a:solidFill>
              <a:latin typeface="Segoe UI Black" pitchFamily="34" charset="0"/>
              <a:ea typeface="Segoe UI Black" pitchFamily="34" charset="0"/>
              <a:cs typeface="Segoe UI" pitchFamily="34" charset="0"/>
            </a:endParaRPr>
          </a:p>
          <a:p>
            <a:pPr lvl="0">
              <a:spcBef>
                <a:spcPts val="0"/>
              </a:spcBef>
              <a:buClrTx/>
              <a:buSzTx/>
            </a:pPr>
            <a:r>
              <a:rPr lang="en-US" sz="1800" i="1" spc="0" dirty="0" smtClean="0">
                <a:solidFill>
                  <a:schemeClr val="bg1"/>
                </a:solidFill>
                <a:latin typeface="Segoe UI Black" pitchFamily="34" charset="0"/>
                <a:ea typeface="Segoe UI Black" pitchFamily="34" charset="0"/>
              </a:rPr>
              <a:t>Contribution </a:t>
            </a:r>
            <a:r>
              <a:rPr lang="en-US" sz="1800" i="1" spc="0" dirty="0">
                <a:solidFill>
                  <a:schemeClr val="bg1"/>
                </a:solidFill>
                <a:latin typeface="Segoe UI Black" pitchFamily="34" charset="0"/>
                <a:ea typeface="Segoe UI Black" pitchFamily="34" charset="0"/>
              </a:rPr>
              <a:t>to the Victory</a:t>
            </a:r>
            <a:endParaRPr lang="ru-RU" sz="1800" i="1" spc="0" dirty="0">
              <a:solidFill>
                <a:schemeClr val="bg1"/>
              </a:solidFill>
              <a:latin typeface="Segoe UI Black" pitchFamily="34" charset="0"/>
              <a:ea typeface="Segoe UI Black" pitchFamily="34"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96" y="116632"/>
            <a:ext cx="583147" cy="5784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2051719" y="205780"/>
            <a:ext cx="5544617" cy="400110"/>
          </a:xfrm>
          <a:prstGeom prst="rect">
            <a:avLst/>
          </a:prstGeom>
          <a:noFill/>
          <a:effectLst>
            <a:glow rad="139700">
              <a:schemeClr val="accent1">
                <a:satMod val="175000"/>
                <a:alpha val="40000"/>
              </a:schemeClr>
            </a:glow>
            <a:outerShdw blurRad="50800" dist="304800" dir="2520000" algn="ctr" rotWithShape="0">
              <a:srgbClr val="FFC000">
                <a:alpha val="43000"/>
              </a:srgbClr>
            </a:outerShdw>
          </a:effectLst>
        </p:spPr>
        <p:txBody>
          <a:bodyPr wrap="square" rtlCol="0">
            <a:spAutoFit/>
          </a:bodyPr>
          <a:lstStyle/>
          <a:p>
            <a:pPr algn="ctr"/>
            <a:r>
              <a:rPr lang="ru-RU" sz="1000" i="1" dirty="0" smtClean="0">
                <a:solidFill>
                  <a:schemeClr val="bg1"/>
                </a:solidFill>
                <a:latin typeface="Segoe UI" pitchFamily="34" charset="0"/>
                <a:ea typeface="Segoe UI Black" pitchFamily="34" charset="0"/>
                <a:cs typeface="Segoe UI" pitchFamily="34" charset="0"/>
              </a:rPr>
              <a:t>Курганская Областная Универсальная Научная библиотека им. А. К. Югова,</a:t>
            </a:r>
          </a:p>
          <a:p>
            <a:pPr algn="ctr"/>
            <a:r>
              <a:rPr lang="ru-RU" sz="1000" i="1" dirty="0">
                <a:solidFill>
                  <a:schemeClr val="bg1"/>
                </a:solidFill>
                <a:latin typeface="Segoe UI" pitchFamily="34" charset="0"/>
                <a:ea typeface="Segoe UI Black" pitchFamily="34" charset="0"/>
                <a:cs typeface="Segoe UI" pitchFamily="34" charset="0"/>
              </a:rPr>
              <a:t>Зал литературы </a:t>
            </a:r>
            <a:r>
              <a:rPr lang="ru-RU" sz="1000" i="1" dirty="0" smtClean="0">
                <a:solidFill>
                  <a:schemeClr val="bg1"/>
                </a:solidFill>
                <a:latin typeface="Segoe UI" pitchFamily="34" charset="0"/>
                <a:ea typeface="Segoe UI Black" pitchFamily="34" charset="0"/>
                <a:cs typeface="Segoe UI" pitchFamily="34" charset="0"/>
              </a:rPr>
              <a:t>на иностранных языках</a:t>
            </a:r>
            <a:endParaRPr lang="ru-RU" sz="1000" i="1" dirty="0">
              <a:solidFill>
                <a:schemeClr val="bg1"/>
              </a:solidFill>
              <a:latin typeface="Segoe UI" pitchFamily="34" charset="0"/>
              <a:ea typeface="Segoe UI Black" pitchFamily="34" charset="0"/>
              <a:cs typeface="Segoe UI" pitchFamily="34" charset="0"/>
            </a:endParaRPr>
          </a:p>
        </p:txBody>
      </p:sp>
      <p:sp>
        <p:nvSpPr>
          <p:cNvPr id="6" name="Прямоугольник 5"/>
          <p:cNvSpPr/>
          <p:nvPr/>
        </p:nvSpPr>
        <p:spPr>
          <a:xfrm>
            <a:off x="4144116" y="6381328"/>
            <a:ext cx="718466" cy="307777"/>
          </a:xfrm>
          <a:prstGeom prst="rect">
            <a:avLst/>
          </a:prstGeom>
        </p:spPr>
        <p:txBody>
          <a:bodyPr wrap="none">
            <a:spAutoFit/>
          </a:bodyPr>
          <a:lstStyle/>
          <a:p>
            <a:r>
              <a:rPr lang="ru-RU" sz="1400" b="1" dirty="0">
                <a:solidFill>
                  <a:schemeClr val="bg1"/>
                </a:solidFill>
                <a:latin typeface="Segoe UI" pitchFamily="34" charset="0"/>
                <a:cs typeface="Segoe UI" pitchFamily="34" charset="0"/>
              </a:rPr>
              <a:t>2025</a:t>
            </a:r>
            <a:r>
              <a:rPr lang="ru-RU" sz="1000" b="1" dirty="0">
                <a:solidFill>
                  <a:schemeClr val="bg1"/>
                </a:solidFill>
                <a:latin typeface="Segoe UI" pitchFamily="34" charset="0"/>
                <a:cs typeface="Segoe UI" pitchFamily="34" charset="0"/>
              </a:rPr>
              <a:t> г.</a:t>
            </a:r>
          </a:p>
        </p:txBody>
      </p:sp>
      <p:pic>
        <p:nvPicPr>
          <p:cNvPr id="8"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98279" y="205780"/>
            <a:ext cx="630569" cy="5330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9750268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116632"/>
            <a:ext cx="8928991" cy="66247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6" name="Picture 2" descr="\\10.88.38.3\Obmen\ОИЛ\Курган в ВОВ\Курган в ВОВ рабочий\7.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520" y="183913"/>
            <a:ext cx="8208912" cy="649017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23528" y="5173160"/>
            <a:ext cx="6120680" cy="1138773"/>
          </a:xfrm>
          <a:prstGeom prst="rect">
            <a:avLst/>
          </a:prstGeom>
          <a:noFill/>
        </p:spPr>
        <p:txBody>
          <a:bodyPr wrap="square" rtlCol="0">
            <a:spAutoFit/>
          </a:bodyPr>
          <a:lstStyle/>
          <a:p>
            <a:r>
              <a:rPr lang="en-US" sz="2400" b="1" dirty="0">
                <a:latin typeface="Segoe UI Black" pitchFamily="34" charset="0"/>
                <a:ea typeface="Segoe UI Black" pitchFamily="34" charset="0"/>
              </a:rPr>
              <a:t>Kirill </a:t>
            </a:r>
            <a:r>
              <a:rPr lang="en-US" sz="2400" b="1" dirty="0" err="1">
                <a:latin typeface="Segoe UI Black" pitchFamily="34" charset="0"/>
                <a:ea typeface="Segoe UI Black" pitchFamily="34" charset="0"/>
              </a:rPr>
              <a:t>Alekseevich</a:t>
            </a:r>
            <a:r>
              <a:rPr lang="en-US" sz="2400" b="1" dirty="0">
                <a:latin typeface="Segoe UI Black" pitchFamily="34" charset="0"/>
                <a:ea typeface="Segoe UI Black" pitchFamily="34" charset="0"/>
              </a:rPr>
              <a:t> </a:t>
            </a:r>
            <a:r>
              <a:rPr lang="en-US" sz="2400" b="1" dirty="0" err="1" smtClean="0">
                <a:latin typeface="Segoe UI Black" pitchFamily="34" charset="0"/>
                <a:ea typeface="Segoe UI Black" pitchFamily="34" charset="0"/>
              </a:rPr>
              <a:t>Evstigneev</a:t>
            </a:r>
            <a:r>
              <a:rPr lang="ru-RU" sz="2400" b="1" dirty="0" smtClean="0">
                <a:latin typeface="Segoe UI Black" pitchFamily="34" charset="0"/>
                <a:ea typeface="Segoe UI Black" pitchFamily="34" charset="0"/>
              </a:rPr>
              <a:t> </a:t>
            </a:r>
          </a:p>
          <a:p>
            <a:r>
              <a:rPr lang="de-DE" sz="2400" b="1" dirty="0" smtClean="0">
                <a:latin typeface="Segoe UI Black" pitchFamily="34" charset="0"/>
                <a:ea typeface="Segoe UI Black" pitchFamily="34" charset="0"/>
                <a:cs typeface="Segoe UI" pitchFamily="34" charset="0"/>
              </a:rPr>
              <a:t>Kurgan </a:t>
            </a:r>
            <a:r>
              <a:rPr lang="de-DE" sz="2400" b="1" dirty="0" err="1">
                <a:latin typeface="Segoe UI Black" pitchFamily="34" charset="0"/>
                <a:ea typeface="Segoe UI Black" pitchFamily="34" charset="0"/>
                <a:cs typeface="Segoe UI" pitchFamily="34" charset="0"/>
              </a:rPr>
              <a:t>air</a:t>
            </a:r>
            <a:r>
              <a:rPr lang="de-DE" sz="2400" b="1" dirty="0">
                <a:latin typeface="Segoe UI Black" pitchFamily="34" charset="0"/>
                <a:ea typeface="Segoe UI Black" pitchFamily="34" charset="0"/>
                <a:cs typeface="Segoe UI" pitchFamily="34" charset="0"/>
              </a:rPr>
              <a:t> </a:t>
            </a:r>
            <a:r>
              <a:rPr lang="de-DE" sz="2400" b="1" dirty="0" err="1">
                <a:latin typeface="Segoe UI Black" pitchFamily="34" charset="0"/>
                <a:ea typeface="Segoe UI Black" pitchFamily="34" charset="0"/>
                <a:cs typeface="Segoe UI" pitchFamily="34" charset="0"/>
              </a:rPr>
              <a:t>ace</a:t>
            </a:r>
            <a:r>
              <a:rPr lang="de-DE" sz="2400" b="1" dirty="0">
                <a:latin typeface="Segoe UI Black" pitchFamily="34" charset="0"/>
                <a:ea typeface="Segoe UI Black" pitchFamily="34" charset="0"/>
                <a:cs typeface="Segoe UI" pitchFamily="34" charset="0"/>
              </a:rPr>
              <a:t>  </a:t>
            </a:r>
            <a:endParaRPr lang="ru-RU" sz="2400" b="1" dirty="0">
              <a:latin typeface="Segoe UI Black" pitchFamily="34" charset="0"/>
              <a:ea typeface="Segoe UI Black" pitchFamily="34" charset="0"/>
              <a:cs typeface="Segoe UI" pitchFamily="34" charset="0"/>
            </a:endParaRPr>
          </a:p>
          <a:p>
            <a:r>
              <a:rPr lang="ru-RU" sz="2000" b="1" dirty="0" smtClean="0"/>
              <a:t> </a:t>
            </a:r>
            <a:r>
              <a:rPr lang="en-US" sz="2000" b="1" dirty="0" smtClean="0"/>
              <a:t> </a:t>
            </a:r>
            <a:endParaRPr lang="ru-RU" sz="2000" b="1" dirty="0">
              <a:solidFill>
                <a:schemeClr val="bg1"/>
              </a:solidFill>
              <a:latin typeface="Segoe UI" pitchFamily="34" charset="0"/>
              <a:cs typeface="Segoe UI" pitchFamily="34" charset="0"/>
            </a:endParaRPr>
          </a:p>
        </p:txBody>
      </p:sp>
      <p:pic>
        <p:nvPicPr>
          <p:cNvPr id="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32848" y="260648"/>
            <a:ext cx="827584" cy="6996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7472711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10.88.38.3\Obmen\ОИЛ\Курган в ВОВ\Курган в ВОВ рабочий\8 Шумилов.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949" y="118988"/>
            <a:ext cx="8424936" cy="6331867"/>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198227" y="6429773"/>
            <a:ext cx="7056784" cy="461665"/>
          </a:xfrm>
          <a:prstGeom prst="rect">
            <a:avLst/>
          </a:prstGeom>
        </p:spPr>
        <p:txBody>
          <a:bodyPr wrap="square">
            <a:spAutoFit/>
          </a:bodyPr>
          <a:lstStyle/>
          <a:p>
            <a:r>
              <a:rPr lang="en-US" sz="2400" b="1" kern="50" dirty="0">
                <a:latin typeface="Liberation Serif"/>
                <a:ea typeface="SimSun"/>
                <a:cs typeface="Mangal"/>
              </a:rPr>
              <a:t>Colonel General Mikhail Stepanovich Shumilov</a:t>
            </a:r>
            <a:endParaRPr lang="ru-RU" sz="2400" dirty="0"/>
          </a:p>
        </p:txBody>
      </p:sp>
    </p:spTree>
    <p:extLst>
      <p:ext uri="{BB962C8B-B14F-4D97-AF65-F5344CB8AC3E}">
        <p14:creationId xmlns:p14="http://schemas.microsoft.com/office/powerpoint/2010/main" val="202952183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83528"/>
            <a:ext cx="8947092" cy="6741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20688"/>
            <a:ext cx="9126537" cy="6115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1259632" y="238684"/>
            <a:ext cx="3435556" cy="461665"/>
          </a:xfrm>
          <a:prstGeom prst="rect">
            <a:avLst/>
          </a:prstGeom>
        </p:spPr>
        <p:txBody>
          <a:bodyPr wrap="none">
            <a:spAutoFit/>
          </a:bodyPr>
          <a:lstStyle/>
          <a:p>
            <a:r>
              <a:rPr lang="en-US" sz="2400" b="1" dirty="0" smtClean="0">
                <a:latin typeface="Segoe UI Black" pitchFamily="34" charset="0"/>
                <a:ea typeface="Segoe UI Black" pitchFamily="34" charset="0"/>
              </a:rPr>
              <a:t>Shumilov</a:t>
            </a:r>
            <a:r>
              <a:rPr lang="ru-RU" sz="2400" b="1" dirty="0" smtClean="0">
                <a:latin typeface="Segoe UI Black" pitchFamily="34" charset="0"/>
                <a:ea typeface="Segoe UI Black" pitchFamily="34" charset="0"/>
              </a:rPr>
              <a:t> </a:t>
            </a:r>
            <a:r>
              <a:rPr lang="en-US" sz="2400" b="1" dirty="0" smtClean="0">
                <a:latin typeface="Segoe UI Black" pitchFamily="34" charset="0"/>
                <a:ea typeface="Segoe UI Black" pitchFamily="34" charset="0"/>
              </a:rPr>
              <a:t>and Paulus</a:t>
            </a:r>
            <a:endParaRPr lang="ru-RU" sz="2400" b="1" dirty="0">
              <a:latin typeface="Segoe UI Black" pitchFamily="34" charset="0"/>
              <a:ea typeface="Segoe UI Black" pitchFamily="34" charset="0"/>
            </a:endParaRPr>
          </a:p>
        </p:txBody>
      </p:sp>
    </p:spTree>
    <p:extLst>
      <p:ext uri="{BB962C8B-B14F-4D97-AF65-F5344CB8AC3E}">
        <p14:creationId xmlns:p14="http://schemas.microsoft.com/office/powerpoint/2010/main" val="31730941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4" descr="\\10.88.38.3\Obmen\ОИЛ\Курган в ВОВ\Курган в ВОВ рабочий\8в Криволапов_Григорий_Архипович.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42261" y="1052736"/>
            <a:ext cx="2955423" cy="4004598"/>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10.88.38.3\Obmen\ОИЛ\Курган в ВОВ\Курган в ВОВ рабочий\8а Фёдор_Григорьевич_Катков.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797" y="116632"/>
            <a:ext cx="2609850" cy="3438525"/>
          </a:xfrm>
          <a:prstGeom prst="rect">
            <a:avLst/>
          </a:prstGeom>
          <a:noFill/>
          <a:extLst>
            <a:ext uri="{909E8E84-426E-40DD-AFC4-6F175D3DCCD1}">
              <a14:hiddenFill xmlns:a14="http://schemas.microsoft.com/office/drawing/2010/main">
                <a:solidFill>
                  <a:srgbClr val="FFFFFF"/>
                </a:solidFill>
              </a14:hiddenFill>
            </a:ext>
          </a:extLst>
        </p:spPr>
      </p:pic>
      <p:pic>
        <p:nvPicPr>
          <p:cNvPr id="8195" name="Picture 3" descr="\\10.88.38.3\Obmen\ОИЛ\Курган в ВОВ\Курган в ВОВ рабочий\8б Киселёв_Алекандр_Яковлевич.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07126" y="332656"/>
            <a:ext cx="3079780" cy="4273385"/>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5997819" y="5517232"/>
            <a:ext cx="2824812" cy="1015663"/>
          </a:xfrm>
          <a:prstGeom prst="rect">
            <a:avLst/>
          </a:prstGeom>
        </p:spPr>
        <p:txBody>
          <a:bodyPr wrap="none">
            <a:spAutoFit/>
          </a:bodyPr>
          <a:lstStyle/>
          <a:p>
            <a:r>
              <a:rPr lang="en-US" sz="2000" b="1" kern="50" dirty="0">
                <a:latin typeface="Segoe UI Black" pitchFamily="34" charset="0"/>
                <a:ea typeface="Segoe UI Black" pitchFamily="34" charset="0"/>
                <a:cs typeface="Mangal"/>
              </a:rPr>
              <a:t>Major General </a:t>
            </a:r>
            <a:endParaRPr lang="ru-RU" sz="2000" b="1" kern="50" dirty="0" smtClean="0">
              <a:latin typeface="Segoe UI Black" pitchFamily="34" charset="0"/>
              <a:ea typeface="Segoe UI Black" pitchFamily="34" charset="0"/>
              <a:cs typeface="Mangal"/>
            </a:endParaRPr>
          </a:p>
          <a:p>
            <a:r>
              <a:rPr lang="en-US" sz="2000" b="1" kern="50" dirty="0" err="1" smtClean="0">
                <a:latin typeface="Segoe UI Black" pitchFamily="34" charset="0"/>
                <a:ea typeface="Segoe UI Black" pitchFamily="34" charset="0"/>
                <a:cs typeface="Mangal"/>
              </a:rPr>
              <a:t>Grigory</a:t>
            </a:r>
            <a:r>
              <a:rPr lang="en-US" sz="2000" b="1" kern="50" dirty="0" smtClean="0">
                <a:latin typeface="Segoe UI Black" pitchFamily="34" charset="0"/>
                <a:ea typeface="Segoe UI Black" pitchFamily="34" charset="0"/>
                <a:cs typeface="Mangal"/>
              </a:rPr>
              <a:t> </a:t>
            </a:r>
            <a:r>
              <a:rPr lang="en-US" sz="2000" b="1" kern="50" dirty="0" err="1">
                <a:latin typeface="Segoe UI Black" pitchFamily="34" charset="0"/>
                <a:ea typeface="Segoe UI Black" pitchFamily="34" charset="0"/>
                <a:cs typeface="Mangal"/>
              </a:rPr>
              <a:t>Arkhipovich</a:t>
            </a:r>
            <a:r>
              <a:rPr lang="en-US" sz="2000" b="1" kern="50" dirty="0">
                <a:latin typeface="Segoe UI Black" pitchFamily="34" charset="0"/>
                <a:ea typeface="Segoe UI Black" pitchFamily="34" charset="0"/>
                <a:cs typeface="Mangal"/>
              </a:rPr>
              <a:t> </a:t>
            </a:r>
            <a:endParaRPr lang="en-US" sz="2000" b="1" kern="50" dirty="0" smtClean="0">
              <a:latin typeface="Segoe UI Black" pitchFamily="34" charset="0"/>
              <a:ea typeface="Segoe UI Black" pitchFamily="34" charset="0"/>
              <a:cs typeface="Mangal"/>
            </a:endParaRPr>
          </a:p>
          <a:p>
            <a:r>
              <a:rPr lang="en-US" sz="2000" b="1" kern="50" dirty="0" err="1" smtClean="0">
                <a:latin typeface="Segoe UI Black" pitchFamily="34" charset="0"/>
                <a:ea typeface="Segoe UI Black" pitchFamily="34" charset="0"/>
                <a:cs typeface="Mangal"/>
              </a:rPr>
              <a:t>Krivolapov</a:t>
            </a:r>
            <a:endParaRPr lang="ru-RU" sz="2000" b="1" dirty="0">
              <a:latin typeface="Segoe UI Black" pitchFamily="34" charset="0"/>
              <a:ea typeface="Segoe UI Black" pitchFamily="34" charset="0"/>
              <a:cs typeface="Segoe UI" pitchFamily="34" charset="0"/>
            </a:endParaRPr>
          </a:p>
        </p:txBody>
      </p:sp>
      <p:sp>
        <p:nvSpPr>
          <p:cNvPr id="3" name="Прямоугольник 2"/>
          <p:cNvSpPr/>
          <p:nvPr/>
        </p:nvSpPr>
        <p:spPr>
          <a:xfrm>
            <a:off x="2878612" y="4725144"/>
            <a:ext cx="2960041" cy="1015663"/>
          </a:xfrm>
          <a:prstGeom prst="rect">
            <a:avLst/>
          </a:prstGeom>
        </p:spPr>
        <p:txBody>
          <a:bodyPr wrap="none">
            <a:spAutoFit/>
          </a:bodyPr>
          <a:lstStyle/>
          <a:p>
            <a:r>
              <a:rPr lang="en-US" sz="2000" b="1" kern="50" dirty="0">
                <a:latin typeface="Segoe UI" pitchFamily="34" charset="0"/>
                <a:ea typeface="SimSun"/>
                <a:cs typeface="Segoe UI" pitchFamily="34" charset="0"/>
              </a:rPr>
              <a:t>Major General </a:t>
            </a:r>
            <a:endParaRPr lang="ru-RU" sz="2000" b="1" kern="50" dirty="0" smtClean="0">
              <a:latin typeface="Segoe UI" pitchFamily="34" charset="0"/>
              <a:ea typeface="SimSun"/>
              <a:cs typeface="Segoe UI" pitchFamily="34" charset="0"/>
            </a:endParaRPr>
          </a:p>
          <a:p>
            <a:r>
              <a:rPr lang="en-US" sz="2000" b="1" kern="50" dirty="0" smtClean="0">
                <a:latin typeface="Segoe UI" pitchFamily="34" charset="0"/>
                <a:ea typeface="SimSun"/>
                <a:cs typeface="Segoe UI" pitchFamily="34" charset="0"/>
              </a:rPr>
              <a:t>Alexander </a:t>
            </a:r>
            <a:r>
              <a:rPr lang="en-US" sz="2000" b="1" kern="50" dirty="0" err="1">
                <a:latin typeface="Segoe UI" pitchFamily="34" charset="0"/>
                <a:ea typeface="SimSun"/>
                <a:cs typeface="Segoe UI" pitchFamily="34" charset="0"/>
              </a:rPr>
              <a:t>Yakovlevich</a:t>
            </a:r>
            <a:r>
              <a:rPr lang="en-US" sz="2000" b="1" kern="50" dirty="0">
                <a:latin typeface="Segoe UI" pitchFamily="34" charset="0"/>
                <a:ea typeface="SimSun"/>
                <a:cs typeface="Segoe UI" pitchFamily="34" charset="0"/>
              </a:rPr>
              <a:t> </a:t>
            </a:r>
            <a:endParaRPr lang="en-US" sz="2000" b="1" kern="50" dirty="0" smtClean="0">
              <a:latin typeface="Segoe UI" pitchFamily="34" charset="0"/>
              <a:ea typeface="SimSun"/>
              <a:cs typeface="Segoe UI" pitchFamily="34" charset="0"/>
            </a:endParaRPr>
          </a:p>
          <a:p>
            <a:r>
              <a:rPr lang="en-US" sz="2000" b="1" kern="50" dirty="0" err="1" smtClean="0">
                <a:latin typeface="Segoe UI" pitchFamily="34" charset="0"/>
                <a:ea typeface="SimSun"/>
                <a:cs typeface="Segoe UI" pitchFamily="34" charset="0"/>
              </a:rPr>
              <a:t>Kiselev</a:t>
            </a:r>
            <a:r>
              <a:rPr lang="en-US" sz="2000" b="1" kern="50" dirty="0" smtClean="0">
                <a:latin typeface="Segoe UI" pitchFamily="34" charset="0"/>
                <a:ea typeface="SimSun"/>
                <a:cs typeface="Segoe UI" pitchFamily="34" charset="0"/>
              </a:rPr>
              <a:t> </a:t>
            </a:r>
            <a:endParaRPr lang="ru-RU" sz="2000" b="1" dirty="0">
              <a:latin typeface="Segoe UI" pitchFamily="34" charset="0"/>
              <a:cs typeface="Segoe UI" pitchFamily="34" charset="0"/>
            </a:endParaRPr>
          </a:p>
        </p:txBody>
      </p:sp>
      <p:sp>
        <p:nvSpPr>
          <p:cNvPr id="4" name="Прямоугольник 3"/>
          <p:cNvSpPr/>
          <p:nvPr/>
        </p:nvSpPr>
        <p:spPr>
          <a:xfrm>
            <a:off x="17508" y="3772434"/>
            <a:ext cx="2861104" cy="1015663"/>
          </a:xfrm>
          <a:prstGeom prst="rect">
            <a:avLst/>
          </a:prstGeom>
        </p:spPr>
        <p:txBody>
          <a:bodyPr wrap="none">
            <a:spAutoFit/>
          </a:bodyPr>
          <a:lstStyle/>
          <a:p>
            <a:r>
              <a:rPr lang="de-DE" sz="2000" b="1" dirty="0" smtClean="0">
                <a:latin typeface="Segoe UI" pitchFamily="34" charset="0"/>
                <a:cs typeface="Segoe UI" pitchFamily="34" charset="0"/>
              </a:rPr>
              <a:t>Generalleutnant</a:t>
            </a:r>
          </a:p>
          <a:p>
            <a:r>
              <a:rPr lang="de-DE" sz="2000" b="1" dirty="0" smtClean="0">
                <a:latin typeface="Segoe UI" pitchFamily="34" charset="0"/>
                <a:cs typeface="Segoe UI" pitchFamily="34" charset="0"/>
              </a:rPr>
              <a:t>Fjodor </a:t>
            </a:r>
            <a:r>
              <a:rPr lang="de-DE" sz="2000" b="1" dirty="0" err="1" smtClean="0">
                <a:latin typeface="Segoe UI" pitchFamily="34" charset="0"/>
                <a:cs typeface="Segoe UI" pitchFamily="34" charset="0"/>
              </a:rPr>
              <a:t>Grigorjewitsch</a:t>
            </a:r>
            <a:r>
              <a:rPr lang="de-DE" sz="2000" b="1" dirty="0" smtClean="0">
                <a:latin typeface="Segoe UI" pitchFamily="34" charset="0"/>
                <a:cs typeface="Segoe UI" pitchFamily="34" charset="0"/>
              </a:rPr>
              <a:t> </a:t>
            </a:r>
          </a:p>
          <a:p>
            <a:r>
              <a:rPr lang="de-DE" sz="2000" b="1" dirty="0" err="1" smtClean="0">
                <a:latin typeface="Segoe UI" pitchFamily="34" charset="0"/>
                <a:cs typeface="Segoe UI" pitchFamily="34" charset="0"/>
              </a:rPr>
              <a:t>Katkow</a:t>
            </a:r>
            <a:endParaRPr lang="ru-RU" sz="2000" b="1" dirty="0">
              <a:latin typeface="Segoe UI" pitchFamily="34" charset="0"/>
              <a:cs typeface="Segoe UI" pitchFamily="34" charset="0"/>
            </a:endParaRPr>
          </a:p>
        </p:txBody>
      </p:sp>
      <p:pic>
        <p:nvPicPr>
          <p:cNvPr id="11266"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4544" y="4941168"/>
            <a:ext cx="2487184" cy="2487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90748" y="301731"/>
            <a:ext cx="827584" cy="6996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995757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538" y="117475"/>
            <a:ext cx="8924925" cy="662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6" name="Picture 2" descr="\\10.88.38.3\Obmen\ОИЛ\Курган в ВОВ\Курган в ВОВ рабочий\16.jf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2646" y="745440"/>
            <a:ext cx="8574692" cy="566308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79512" y="6381328"/>
            <a:ext cx="8640960" cy="400110"/>
          </a:xfrm>
          <a:prstGeom prst="rect">
            <a:avLst/>
          </a:prstGeom>
          <a:noFill/>
        </p:spPr>
        <p:txBody>
          <a:bodyPr wrap="square" rtlCol="0">
            <a:spAutoFit/>
          </a:bodyPr>
          <a:lstStyle/>
          <a:p>
            <a:r>
              <a:rPr lang="en-US" sz="2000" b="1" kern="50" dirty="0">
                <a:latin typeface="Segoe UI Black" pitchFamily="34" charset="0"/>
                <a:ea typeface="Segoe UI Black" pitchFamily="34" charset="0"/>
                <a:cs typeface="Liberation Serif"/>
              </a:rPr>
              <a:t>Tank mechanic and driver, sergeant  Maria Ivanovna </a:t>
            </a:r>
            <a:r>
              <a:rPr lang="en-US" sz="2000" b="1" kern="50" dirty="0" smtClean="0">
                <a:latin typeface="Segoe UI Black" pitchFamily="34" charset="0"/>
                <a:ea typeface="Segoe UI Black" pitchFamily="34" charset="0"/>
                <a:cs typeface="Liberation Serif"/>
              </a:rPr>
              <a:t>Lagunova</a:t>
            </a:r>
            <a:endParaRPr lang="ru-RU" sz="2000" b="1" dirty="0">
              <a:latin typeface="Segoe UI Black" pitchFamily="34" charset="0"/>
              <a:ea typeface="Segoe UI Black" pitchFamily="34" charset="0"/>
              <a:cs typeface="Segoe UI" pitchFamily="34" charset="0"/>
            </a:endParaRPr>
          </a:p>
        </p:txBody>
      </p:sp>
    </p:spTree>
    <p:extLst>
      <p:ext uri="{BB962C8B-B14F-4D97-AF65-F5344CB8AC3E}">
        <p14:creationId xmlns:p14="http://schemas.microsoft.com/office/powerpoint/2010/main" val="306239319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141312"/>
            <a:ext cx="3981450" cy="609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36096" y="1565540"/>
            <a:ext cx="3193978" cy="4512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899593" y="6372791"/>
            <a:ext cx="5616624" cy="461665"/>
          </a:xfrm>
          <a:prstGeom prst="rect">
            <a:avLst/>
          </a:prstGeom>
          <a:noFill/>
        </p:spPr>
        <p:txBody>
          <a:bodyPr wrap="square" rtlCol="0">
            <a:spAutoFit/>
          </a:bodyPr>
          <a:lstStyle/>
          <a:p>
            <a:r>
              <a:rPr lang="en-US" sz="2400" b="1" kern="50" dirty="0" smtClean="0">
                <a:solidFill>
                  <a:prstClr val="white"/>
                </a:solidFill>
                <a:latin typeface="Segoe UI Black" pitchFamily="34" charset="0"/>
                <a:ea typeface="Segoe UI Black" pitchFamily="34" charset="0"/>
                <a:cs typeface="Liberation Serif"/>
              </a:rPr>
              <a:t>Pilot </a:t>
            </a:r>
            <a:r>
              <a:rPr lang="en-US" sz="2400" b="1" kern="50" dirty="0">
                <a:solidFill>
                  <a:prstClr val="white"/>
                </a:solidFill>
                <a:latin typeface="Segoe UI Black" pitchFamily="34" charset="0"/>
                <a:ea typeface="Segoe UI Black" pitchFamily="34" charset="0"/>
                <a:cs typeface="Liberation Serif"/>
              </a:rPr>
              <a:t>Mikhail </a:t>
            </a:r>
            <a:r>
              <a:rPr lang="en-US" sz="2400" b="1" kern="50" dirty="0" err="1">
                <a:solidFill>
                  <a:prstClr val="white"/>
                </a:solidFill>
                <a:latin typeface="Segoe UI Black" pitchFamily="34" charset="0"/>
                <a:ea typeface="Segoe UI Black" pitchFamily="34" charset="0"/>
                <a:cs typeface="Liberation Serif"/>
              </a:rPr>
              <a:t>Nikolaevich</a:t>
            </a:r>
            <a:r>
              <a:rPr lang="en-US" sz="2400" b="1" kern="50" dirty="0">
                <a:solidFill>
                  <a:prstClr val="white"/>
                </a:solidFill>
                <a:latin typeface="Segoe UI Black" pitchFamily="34" charset="0"/>
                <a:ea typeface="Segoe UI Black" pitchFamily="34" charset="0"/>
                <a:cs typeface="Liberation Serif"/>
              </a:rPr>
              <a:t> </a:t>
            </a:r>
            <a:r>
              <a:rPr lang="en-US" sz="2400" b="1" kern="50" dirty="0" err="1">
                <a:solidFill>
                  <a:prstClr val="white"/>
                </a:solidFill>
                <a:latin typeface="Segoe UI Black" pitchFamily="34" charset="0"/>
                <a:ea typeface="Segoe UI Black" pitchFamily="34" charset="0"/>
                <a:cs typeface="Liberation Serif"/>
              </a:rPr>
              <a:t>Levitsky</a:t>
            </a:r>
            <a:endParaRPr lang="ru-RU" sz="2400" b="1" dirty="0">
              <a:latin typeface="Segoe UI Black" pitchFamily="34" charset="0"/>
              <a:ea typeface="Segoe UI Black" pitchFamily="34" charset="0"/>
              <a:cs typeface="Segoe UI" pitchFamily="34" charset="0"/>
            </a:endParaRPr>
          </a:p>
        </p:txBody>
      </p:sp>
      <p:pic>
        <p:nvPicPr>
          <p:cNvPr id="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56376" y="433658"/>
            <a:ext cx="827584" cy="6996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3534133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013" y="60325"/>
            <a:ext cx="8943975" cy="6742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6827" y="332656"/>
            <a:ext cx="8864600" cy="5900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611560" y="6340773"/>
            <a:ext cx="6984776" cy="461665"/>
          </a:xfrm>
          <a:prstGeom prst="rect">
            <a:avLst/>
          </a:prstGeom>
          <a:noFill/>
        </p:spPr>
        <p:txBody>
          <a:bodyPr wrap="square" rtlCol="0">
            <a:spAutoFit/>
          </a:bodyPr>
          <a:lstStyle/>
          <a:p>
            <a:r>
              <a:rPr lang="en-US" sz="2400" b="1" kern="50" dirty="0">
                <a:latin typeface="Segoe UI Black" pitchFamily="34" charset="0"/>
                <a:ea typeface="Segoe UI Black" pitchFamily="34" charset="0"/>
                <a:cs typeface="Liberation Serif"/>
              </a:rPr>
              <a:t>Lieutenant Ivan Stepanovich Andreyev</a:t>
            </a:r>
            <a:endParaRPr lang="ru-RU" sz="2400" b="1" dirty="0">
              <a:latin typeface="Segoe UI Black" pitchFamily="34" charset="0"/>
              <a:ea typeface="Segoe UI Black" pitchFamily="34" charset="0"/>
              <a:cs typeface="Segoe UI" pitchFamily="34" charset="0"/>
            </a:endParaRPr>
          </a:p>
        </p:txBody>
      </p:sp>
      <p:pic>
        <p:nvPicPr>
          <p:cNvPr id="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84368" y="428766"/>
            <a:ext cx="827584" cy="6996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643779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5936" y="188640"/>
            <a:ext cx="4957427" cy="6630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47017" y="5638596"/>
            <a:ext cx="3816424" cy="830997"/>
          </a:xfrm>
          <a:prstGeom prst="rect">
            <a:avLst/>
          </a:prstGeom>
          <a:noFill/>
        </p:spPr>
        <p:txBody>
          <a:bodyPr wrap="square" rtlCol="0">
            <a:spAutoFit/>
          </a:bodyPr>
          <a:lstStyle/>
          <a:p>
            <a:r>
              <a:rPr lang="en-US" sz="2400" b="1" kern="50" dirty="0" err="1">
                <a:latin typeface="Segoe UI Black" pitchFamily="34" charset="0"/>
                <a:ea typeface="Segoe UI Black" pitchFamily="34" charset="0"/>
                <a:cs typeface="Mangal"/>
              </a:rPr>
              <a:t>Afanasy</a:t>
            </a:r>
            <a:r>
              <a:rPr lang="en-US" sz="2400" b="1" kern="50" dirty="0">
                <a:latin typeface="Segoe UI Black" pitchFamily="34" charset="0"/>
                <a:ea typeface="Segoe UI Black" pitchFamily="34" charset="0"/>
                <a:cs typeface="Mangal"/>
              </a:rPr>
              <a:t> </a:t>
            </a:r>
            <a:r>
              <a:rPr lang="en-US" sz="2400" b="1" kern="50" dirty="0" err="1">
                <a:latin typeface="Segoe UI Black" pitchFamily="34" charset="0"/>
                <a:ea typeface="Segoe UI Black" pitchFamily="34" charset="0"/>
                <a:cs typeface="Mangal"/>
              </a:rPr>
              <a:t>Fedorovich</a:t>
            </a:r>
            <a:r>
              <a:rPr lang="en-US" sz="2400" b="1" kern="50" dirty="0">
                <a:latin typeface="Segoe UI Black" pitchFamily="34" charset="0"/>
                <a:ea typeface="Segoe UI Black" pitchFamily="34" charset="0"/>
                <a:cs typeface="Mangal"/>
              </a:rPr>
              <a:t> </a:t>
            </a:r>
            <a:r>
              <a:rPr lang="en-US" sz="2400" b="1" kern="50" dirty="0" err="1">
                <a:latin typeface="Segoe UI Black" pitchFamily="34" charset="0"/>
                <a:ea typeface="Segoe UI Black" pitchFamily="34" charset="0"/>
                <a:cs typeface="Mangal"/>
              </a:rPr>
              <a:t>Stennikov</a:t>
            </a:r>
            <a:endParaRPr lang="ru-RU" sz="2400" b="1" dirty="0">
              <a:latin typeface="Segoe UI Black" pitchFamily="34" charset="0"/>
              <a:ea typeface="Segoe UI Black" pitchFamily="34" charset="0"/>
              <a:cs typeface="Segoe UI" pitchFamily="34" charset="0"/>
            </a:endParaRPr>
          </a:p>
        </p:txBody>
      </p:sp>
      <p:pic>
        <p:nvPicPr>
          <p:cNvPr id="1229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560" y="-891480"/>
            <a:ext cx="3242050" cy="3242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9105336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013" y="60325"/>
            <a:ext cx="8943975" cy="6742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8" name="Picture 2" descr="\\10.88.38.3\Obmen\ОИЛ\Курган в ВОВ\Курган в ВОВ рабочий\9.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512" y="260648"/>
            <a:ext cx="3994842" cy="5652702"/>
          </a:xfrm>
          <a:prstGeom prst="rect">
            <a:avLst/>
          </a:prstGeom>
          <a:noFill/>
          <a:extLst>
            <a:ext uri="{909E8E84-426E-40DD-AFC4-6F175D3DCCD1}">
              <a14:hiddenFill xmlns:a14="http://schemas.microsoft.com/office/drawing/2010/main">
                <a:solidFill>
                  <a:srgbClr val="FFFFFF"/>
                </a:solidFill>
              </a14:hiddenFill>
            </a:ext>
          </a:extLst>
        </p:spPr>
      </p:pic>
      <p:pic>
        <p:nvPicPr>
          <p:cNvPr id="9219" name="Picture 3" descr="\\10.88.38.3\Obmen\ОИЛ\Курган в ВОВ\Курган в ВОВ рабочий\9а.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64088" y="1478116"/>
            <a:ext cx="3086663" cy="445177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41418" y="5951320"/>
            <a:ext cx="8235038" cy="830997"/>
          </a:xfrm>
          <a:prstGeom prst="rect">
            <a:avLst/>
          </a:prstGeom>
          <a:noFill/>
        </p:spPr>
        <p:txBody>
          <a:bodyPr wrap="square" rtlCol="0">
            <a:spAutoFit/>
          </a:bodyPr>
          <a:lstStyle/>
          <a:p>
            <a:r>
              <a:rPr lang="en-US" sz="2400" b="1" kern="50" dirty="0" err="1">
                <a:latin typeface="Segoe UI" pitchFamily="34" charset="0"/>
                <a:ea typeface="SimSun"/>
                <a:cs typeface="Segoe UI" pitchFamily="34" charset="0"/>
              </a:rPr>
              <a:t>Pavel</a:t>
            </a:r>
            <a:r>
              <a:rPr lang="en-US" sz="2400" b="1" kern="50" dirty="0">
                <a:latin typeface="Segoe UI" pitchFamily="34" charset="0"/>
                <a:ea typeface="SimSun"/>
                <a:cs typeface="Segoe UI" pitchFamily="34" charset="0"/>
              </a:rPr>
              <a:t> </a:t>
            </a:r>
            <a:r>
              <a:rPr lang="en-US" sz="2400" b="1" kern="50" dirty="0" err="1">
                <a:latin typeface="Segoe UI" pitchFamily="34" charset="0"/>
                <a:ea typeface="SimSun"/>
                <a:cs typeface="Segoe UI" pitchFamily="34" charset="0"/>
              </a:rPr>
              <a:t>Mikhailovich</a:t>
            </a:r>
            <a:r>
              <a:rPr lang="en-US" sz="2400" b="1" kern="50" dirty="0">
                <a:latin typeface="Segoe UI" pitchFamily="34" charset="0"/>
                <a:ea typeface="SimSun"/>
                <a:cs typeface="Segoe UI" pitchFamily="34" charset="0"/>
              </a:rPr>
              <a:t> </a:t>
            </a:r>
            <a:r>
              <a:rPr lang="en-US" sz="2400" b="1" kern="50" dirty="0" err="1" smtClean="0">
                <a:latin typeface="Segoe UI" pitchFamily="34" charset="0"/>
                <a:ea typeface="SimSun"/>
                <a:cs typeface="Segoe UI" pitchFamily="34" charset="0"/>
              </a:rPr>
              <a:t>Fitin</a:t>
            </a:r>
            <a:r>
              <a:rPr lang="ru-RU" sz="2400" b="1" kern="50" dirty="0">
                <a:latin typeface="Segoe UI" pitchFamily="34" charset="0"/>
                <a:ea typeface="SimSun"/>
                <a:cs typeface="Segoe UI" pitchFamily="34" charset="0"/>
              </a:rPr>
              <a:t>,</a:t>
            </a:r>
            <a:r>
              <a:rPr lang="en-US" sz="2400" b="1" kern="50" dirty="0" smtClean="0">
                <a:latin typeface="Segoe UI" pitchFamily="34" charset="0"/>
                <a:ea typeface="SimSun"/>
                <a:cs typeface="Segoe UI" pitchFamily="34" charset="0"/>
              </a:rPr>
              <a:t> </a:t>
            </a:r>
            <a:r>
              <a:rPr lang="en-US" sz="2400" b="1" kern="50" dirty="0">
                <a:latin typeface="Segoe UI" pitchFamily="34" charset="0"/>
                <a:ea typeface="SimSun"/>
                <a:cs typeface="Segoe UI" pitchFamily="34" charset="0"/>
              </a:rPr>
              <a:t>Lieutenant </a:t>
            </a:r>
            <a:r>
              <a:rPr lang="en-US" sz="2400" b="1" kern="50" dirty="0" smtClean="0">
                <a:latin typeface="Segoe UI" pitchFamily="34" charset="0"/>
                <a:ea typeface="SimSun"/>
                <a:cs typeface="Segoe UI" pitchFamily="34" charset="0"/>
              </a:rPr>
              <a:t>General</a:t>
            </a:r>
            <a:r>
              <a:rPr lang="ru-RU" sz="2400" b="1" kern="50" dirty="0" smtClean="0">
                <a:latin typeface="Segoe UI" pitchFamily="34" charset="0"/>
                <a:ea typeface="SimSun"/>
                <a:cs typeface="Segoe UI" pitchFamily="34" charset="0"/>
              </a:rPr>
              <a:t>, </a:t>
            </a:r>
            <a:r>
              <a:rPr lang="en-US" sz="2400" b="1" dirty="0" smtClean="0">
                <a:latin typeface="Segoe UI" pitchFamily="34" charset="0"/>
                <a:cs typeface="Segoe UI" pitchFamily="34" charset="0"/>
              </a:rPr>
              <a:t>a</a:t>
            </a:r>
            <a:r>
              <a:rPr lang="en-US" sz="2400" b="1" dirty="0">
                <a:latin typeface="Segoe UI" pitchFamily="34" charset="0"/>
                <a:cs typeface="Segoe UI" pitchFamily="34" charset="0"/>
              </a:rPr>
              <a:t> chairman of the Foreign Intelligence Service</a:t>
            </a:r>
            <a:r>
              <a:rPr lang="en-US" sz="2400" b="1" kern="50" dirty="0" smtClean="0">
                <a:latin typeface="Segoe UI" pitchFamily="34" charset="0"/>
                <a:ea typeface="SimSun"/>
                <a:cs typeface="Segoe UI" pitchFamily="34" charset="0"/>
              </a:rPr>
              <a:t> </a:t>
            </a:r>
            <a:endParaRPr lang="ru-RU" sz="2400" b="1" dirty="0">
              <a:latin typeface="Segoe UI" pitchFamily="34" charset="0"/>
              <a:cs typeface="Segoe UI" pitchFamily="34" charset="0"/>
            </a:endParaRPr>
          </a:p>
        </p:txBody>
      </p:sp>
      <p:pic>
        <p:nvPicPr>
          <p:cNvPr id="6"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36959" y="255849"/>
            <a:ext cx="827584" cy="6996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1996932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C:\Users\host12_user1\Desktop\ОИЛ урок Курганская область в годы Великой Отечественной войны\вечный огонь.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466"/>
            <a:ext cx="9144000" cy="6096001"/>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107504" y="5727563"/>
            <a:ext cx="8752717" cy="461665"/>
          </a:xfrm>
          <a:prstGeom prst="rect">
            <a:avLst/>
          </a:prstGeom>
        </p:spPr>
        <p:txBody>
          <a:bodyPr wrap="none">
            <a:spAutoFit/>
          </a:bodyPr>
          <a:lstStyle/>
          <a:p>
            <a:r>
              <a:rPr lang="en-US" sz="2400" dirty="0">
                <a:solidFill>
                  <a:prstClr val="black"/>
                </a:solidFill>
                <a:latin typeface="Segoe UI Black" pitchFamily="34" charset="0"/>
                <a:ea typeface="Segoe UI Black" pitchFamily="34" charset="0"/>
              </a:rPr>
              <a:t>The Kurgan region raised 114 Heroes of the Soviet Union</a:t>
            </a:r>
            <a:endParaRPr lang="ru-RU" sz="2400" dirty="0">
              <a:latin typeface="Segoe UI Black" pitchFamily="34" charset="0"/>
              <a:ea typeface="Segoe UI Black" pitchFamily="34" charset="0"/>
            </a:endParaRPr>
          </a:p>
        </p:txBody>
      </p:sp>
      <p:pic>
        <p:nvPicPr>
          <p:cNvPr id="819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41571" y="5980113"/>
            <a:ext cx="2305050" cy="877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3757029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host12_user1\Desktop\ОИЛ урок Курганская область в годы Великой Отечественной войны\деревня.jpg"/>
          <p:cNvPicPr>
            <a:picLocks noChangeAspect="1" noChangeArrowheads="1"/>
          </p:cNvPicPr>
          <p:nvPr/>
        </p:nvPicPr>
        <p:blipFill>
          <a:blip r:embed="rId2">
            <a:extLst>
              <a:ext uri="{BEBA8EAE-BF5A-486C-A8C5-ECC9F3942E4B}">
                <a14:imgProps xmlns:a14="http://schemas.microsoft.com/office/drawing/2010/main">
                  <a14:imgLayer r:embed="rId3">
                    <a14:imgEffect>
                      <a14:artisticMarker/>
                    </a14:imgEffect>
                  </a14:imgLayer>
                </a14:imgProps>
              </a:ext>
              <a:ext uri="{28A0092B-C50C-407E-A947-70E740481C1C}">
                <a14:useLocalDpi xmlns:a14="http://schemas.microsoft.com/office/drawing/2010/main" val="0"/>
              </a:ext>
            </a:extLst>
          </a:blip>
          <a:srcRect/>
          <a:stretch>
            <a:fillRect/>
          </a:stretch>
        </p:blipFill>
        <p:spPr bwMode="auto">
          <a:xfrm>
            <a:off x="46263" y="-16606"/>
            <a:ext cx="9151654"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46263" y="188640"/>
            <a:ext cx="8749377" cy="707886"/>
          </a:xfrm>
          <a:prstGeom prst="rect">
            <a:avLst/>
          </a:prstGeom>
        </p:spPr>
        <p:style>
          <a:lnRef idx="0">
            <a:schemeClr val="dk1"/>
          </a:lnRef>
          <a:fillRef idx="3">
            <a:schemeClr val="dk1"/>
          </a:fillRef>
          <a:effectRef idx="3">
            <a:schemeClr val="dk1"/>
          </a:effectRef>
          <a:fontRef idx="minor">
            <a:schemeClr val="lt1"/>
          </a:fontRef>
        </p:style>
        <p:txBody>
          <a:bodyPr wrap="square">
            <a:spAutoFit/>
          </a:bodyPr>
          <a:lstStyle/>
          <a:p>
            <a:pPr algn="ctr"/>
            <a:r>
              <a:rPr lang="ru-RU" sz="4000" b="1" dirty="0">
                <a:solidFill>
                  <a:srgbClr val="FF0000"/>
                </a:solidFill>
                <a:latin typeface="Segoe UI Black" pitchFamily="34" charset="0"/>
                <a:ea typeface="Segoe UI Black" pitchFamily="34" charset="0"/>
              </a:rPr>
              <a:t>Великая Отечественная </a:t>
            </a:r>
            <a:r>
              <a:rPr lang="ru-RU" sz="4000" b="1" dirty="0" smtClean="0">
                <a:solidFill>
                  <a:srgbClr val="FF0000"/>
                </a:solidFill>
                <a:latin typeface="Segoe UI Black" pitchFamily="34" charset="0"/>
                <a:ea typeface="Segoe UI Black" pitchFamily="34" charset="0"/>
              </a:rPr>
              <a:t>война</a:t>
            </a:r>
          </a:p>
        </p:txBody>
      </p:sp>
      <p:sp>
        <p:nvSpPr>
          <p:cNvPr id="3" name="Прямоугольник 2"/>
          <p:cNvSpPr/>
          <p:nvPr/>
        </p:nvSpPr>
        <p:spPr>
          <a:xfrm>
            <a:off x="684609" y="2780928"/>
            <a:ext cx="7200800" cy="830997"/>
          </a:xfrm>
          <a:prstGeom prst="rect">
            <a:avLst/>
          </a:prstGeom>
        </p:spPr>
        <p:txBody>
          <a:bodyPr wrap="square">
            <a:spAutoFit/>
          </a:bodyPr>
          <a:lstStyle/>
          <a:p>
            <a:pPr algn="ctr"/>
            <a:r>
              <a:rPr lang="ru-RU" sz="2400" b="1" i="1" dirty="0">
                <a:solidFill>
                  <a:schemeClr val="accent2">
                    <a:lumMod val="75000"/>
                  </a:schemeClr>
                </a:solidFill>
                <a:latin typeface="Segoe UI Black" pitchFamily="34" charset="0"/>
                <a:ea typeface="Segoe UI Black" pitchFamily="34" charset="0"/>
              </a:rPr>
              <a:t>Курганская область в </a:t>
            </a:r>
            <a:r>
              <a:rPr lang="ru-RU" sz="2400" b="1" i="1" dirty="0" smtClean="0">
                <a:solidFill>
                  <a:schemeClr val="accent2">
                    <a:lumMod val="75000"/>
                  </a:schemeClr>
                </a:solidFill>
                <a:latin typeface="Segoe UI Black" pitchFamily="34" charset="0"/>
                <a:ea typeface="Segoe UI Black" pitchFamily="34" charset="0"/>
              </a:rPr>
              <a:t>период: </a:t>
            </a:r>
            <a:r>
              <a:rPr lang="ru-RU" sz="2400" b="1" i="1" dirty="0">
                <a:solidFill>
                  <a:schemeClr val="accent2">
                    <a:lumMod val="75000"/>
                  </a:schemeClr>
                </a:solidFill>
                <a:latin typeface="Segoe UI Black" pitchFamily="34" charset="0"/>
                <a:ea typeface="Segoe UI Black" pitchFamily="34" charset="0"/>
              </a:rPr>
              <a:t>1941-1945 гг. Вклад в Победу</a:t>
            </a:r>
          </a:p>
        </p:txBody>
      </p:sp>
      <p:pic>
        <p:nvPicPr>
          <p:cNvPr id="205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631462" y="404663"/>
            <a:ext cx="488511" cy="4136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947844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6" name="Picture 8" descr="C:\Users\host12_user1\Desktop\Рабочий стол\6. Курган проект  Rund um Rurgan нем яз 2022\1651178205_2-celes-club-p-belie-golubi-v-nebe-priroda-krasivo-foto-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413" y="-352"/>
            <a:ext cx="9103182"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755576" y="5877272"/>
            <a:ext cx="7704856" cy="369332"/>
          </a:xfrm>
          <a:prstGeom prst="rect">
            <a:avLst/>
          </a:prstGeom>
          <a:noFill/>
        </p:spPr>
        <p:txBody>
          <a:bodyPr wrap="square" rtlCol="0">
            <a:spAutoFit/>
          </a:bodyPr>
          <a:lstStyle/>
          <a:p>
            <a:endParaRPr lang="ru-RU" dirty="0"/>
          </a:p>
        </p:txBody>
      </p:sp>
      <p:pic>
        <p:nvPicPr>
          <p:cNvPr id="7174" name="Picture 6" descr="C:\Users\host12_user1\Desktop\Рабочий стол\6. Курган проект  Rund um Rurgan нем яз 2022\Вечный огонь (7) — копия.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7660" y="3429000"/>
            <a:ext cx="6872692" cy="3429001"/>
          </a:xfrm>
          <a:prstGeom prst="rect">
            <a:avLst/>
          </a:prstGeom>
          <a:noFill/>
          <a:extLst>
            <a:ext uri="{909E8E84-426E-40DD-AFC4-6F175D3DCCD1}">
              <a14:hiddenFill xmlns:a14="http://schemas.microsoft.com/office/drawing/2010/main">
                <a:solidFill>
                  <a:srgbClr val="FFFFFF"/>
                </a:solidFill>
              </a14:hiddenFill>
            </a:ext>
          </a:extLst>
        </p:spPr>
      </p:pic>
      <p:pic>
        <p:nvPicPr>
          <p:cNvPr id="1331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47960" y="-1223704"/>
            <a:ext cx="4104456" cy="4104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5"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69980" y="137295"/>
            <a:ext cx="828675"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9378870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2" name="Picture 6" descr="C:\Users\host12_user1\Desktop\ОИЛ урок Курганская область в годы Великой Отечественной войны\00369e5ebf4199db7cbed00bf9acf29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787" y="38836"/>
            <a:ext cx="9106213" cy="572991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4968" y="5768753"/>
            <a:ext cx="8785225" cy="639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156549" y="188640"/>
            <a:ext cx="8763643" cy="1077218"/>
          </a:xfrm>
          <a:prstGeom prst="rect">
            <a:avLst/>
          </a:prstGeom>
        </p:spPr>
        <p:txBody>
          <a:bodyPr wrap="square">
            <a:spAutoFit/>
          </a:bodyPr>
          <a:lstStyle/>
          <a:p>
            <a:pPr lvl="0" algn="just">
              <a:spcBef>
                <a:spcPts val="0"/>
              </a:spcBef>
              <a:buClrTx/>
              <a:buSzTx/>
            </a:pPr>
            <a:r>
              <a:rPr lang="en-US" sz="1600" dirty="0" smtClean="0">
                <a:latin typeface="Liberation Serif"/>
                <a:ea typeface="Segoe UI Black" pitchFamily="34" charset="0"/>
              </a:rPr>
              <a:t>The Great </a:t>
            </a:r>
            <a:r>
              <a:rPr lang="en-US" sz="1600" dirty="0">
                <a:latin typeface="Liberation Serif"/>
                <a:ea typeface="Segoe UI Black" pitchFamily="34" charset="0"/>
              </a:rPr>
              <a:t>Patriotic </a:t>
            </a:r>
            <a:r>
              <a:rPr lang="en-US" sz="1600" dirty="0" smtClean="0">
                <a:latin typeface="Liberation Serif"/>
                <a:ea typeface="Segoe UI Black" pitchFamily="34" charset="0"/>
              </a:rPr>
              <a:t>War</a:t>
            </a:r>
            <a:r>
              <a:rPr lang="ru-RU" sz="1600" dirty="0" smtClean="0">
                <a:latin typeface="Liberation Serif"/>
                <a:ea typeface="Segoe UI Black" pitchFamily="34" charset="0"/>
              </a:rPr>
              <a:t>.</a:t>
            </a:r>
            <a:r>
              <a:rPr lang="en-US" sz="1600" dirty="0" smtClean="0">
                <a:latin typeface="Liberation Serif"/>
                <a:ea typeface="Segoe UI Black" pitchFamily="34" charset="0"/>
              </a:rPr>
              <a:t> The </a:t>
            </a:r>
            <a:r>
              <a:rPr lang="de-DE" sz="1600" dirty="0">
                <a:latin typeface="Liberation Serif"/>
                <a:ea typeface="Segoe UI Black" pitchFamily="34" charset="0"/>
                <a:cs typeface="Segoe UI" pitchFamily="34" charset="0"/>
              </a:rPr>
              <a:t>Kurgan </a:t>
            </a:r>
            <a:r>
              <a:rPr lang="de-DE" sz="1600" dirty="0" smtClean="0">
                <a:latin typeface="Liberation Serif"/>
                <a:ea typeface="Segoe UI Black" pitchFamily="34" charset="0"/>
                <a:cs typeface="Segoe UI" pitchFamily="34" charset="0"/>
              </a:rPr>
              <a:t>Region</a:t>
            </a:r>
            <a:r>
              <a:rPr lang="ru-RU" sz="1600" dirty="0" smtClean="0">
                <a:latin typeface="Liberation Serif"/>
                <a:ea typeface="Segoe UI Black" pitchFamily="34" charset="0"/>
                <a:cs typeface="Segoe UI" pitchFamily="34" charset="0"/>
              </a:rPr>
              <a:t> </a:t>
            </a:r>
            <a:r>
              <a:rPr lang="en-US" sz="1600" dirty="0" smtClean="0">
                <a:latin typeface="Liberation Serif"/>
                <a:ea typeface="Segoe UI Black" pitchFamily="34" charset="0"/>
                <a:cs typeface="Segoe UI" pitchFamily="34" charset="0"/>
              </a:rPr>
              <a:t>in the period</a:t>
            </a:r>
            <a:r>
              <a:rPr lang="ru-RU" sz="1600" dirty="0" smtClean="0">
                <a:latin typeface="Liberation Serif"/>
                <a:ea typeface="Segoe UI Black" pitchFamily="34" charset="0"/>
                <a:cs typeface="Segoe UI" pitchFamily="34" charset="0"/>
              </a:rPr>
              <a:t> 1941-1945. </a:t>
            </a:r>
            <a:r>
              <a:rPr lang="en-US" sz="1600" dirty="0" smtClean="0">
                <a:latin typeface="Liberation Serif"/>
                <a:ea typeface="Segoe UI Black" pitchFamily="34" charset="0"/>
              </a:rPr>
              <a:t>Contribution </a:t>
            </a:r>
            <a:r>
              <a:rPr lang="en-US" sz="1600" dirty="0">
                <a:latin typeface="Liberation Serif"/>
                <a:ea typeface="Segoe UI Black" pitchFamily="34" charset="0"/>
              </a:rPr>
              <a:t>to the </a:t>
            </a:r>
            <a:r>
              <a:rPr lang="en-US" sz="1600" dirty="0" smtClean="0">
                <a:latin typeface="Liberation Serif"/>
                <a:ea typeface="Segoe UI Black" pitchFamily="34" charset="0"/>
              </a:rPr>
              <a:t>Victory</a:t>
            </a:r>
            <a:r>
              <a:rPr lang="ru-RU" sz="1600" dirty="0" smtClean="0">
                <a:latin typeface="Liberation Serif"/>
                <a:ea typeface="Segoe UI Black" pitchFamily="34" charset="0"/>
              </a:rPr>
              <a:t> / Великая </a:t>
            </a:r>
            <a:r>
              <a:rPr lang="ru-RU" sz="1600" dirty="0">
                <a:latin typeface="Liberation Serif"/>
                <a:ea typeface="Segoe UI Black" pitchFamily="34" charset="0"/>
              </a:rPr>
              <a:t>Отечественная война. Курганская область в период 1941-1945 гг. Вклад в </a:t>
            </a:r>
            <a:r>
              <a:rPr lang="ru-RU" sz="1600" dirty="0" smtClean="0">
                <a:latin typeface="Liberation Serif"/>
                <a:ea typeface="Segoe UI Black" pitchFamily="34" charset="0"/>
              </a:rPr>
              <a:t>Победу : презентация </a:t>
            </a:r>
            <a:r>
              <a:rPr lang="ru-RU" sz="1600" dirty="0">
                <a:latin typeface="Liberation Serif"/>
                <a:ea typeface="Segoe UI Black" pitchFamily="34" charset="0"/>
              </a:rPr>
              <a:t>/ КОУНБ им. А. К. Югова, зал литературы на иностранных языках, </a:t>
            </a:r>
            <a:r>
              <a:rPr lang="ru-RU" sz="1600" dirty="0" smtClean="0">
                <a:latin typeface="Liberation Serif"/>
                <a:ea typeface="Segoe UI Black" pitchFamily="34" charset="0"/>
              </a:rPr>
              <a:t>составитель </a:t>
            </a:r>
            <a:r>
              <a:rPr lang="ru-RU" sz="1600" dirty="0">
                <a:latin typeface="Liberation Serif"/>
                <a:ea typeface="Segoe UI Black" pitchFamily="34" charset="0"/>
              </a:rPr>
              <a:t>С. В. </a:t>
            </a:r>
            <a:r>
              <a:rPr lang="ru-RU" sz="1600" dirty="0" smtClean="0">
                <a:latin typeface="Liberation Serif"/>
                <a:ea typeface="Segoe UI Black" pitchFamily="34" charset="0"/>
              </a:rPr>
              <a:t>Кондратьева </a:t>
            </a:r>
            <a:r>
              <a:rPr lang="ru-RU" sz="1600" dirty="0">
                <a:latin typeface="Liberation Serif"/>
                <a:ea typeface="Segoe UI Black" pitchFamily="34" charset="0"/>
              </a:rPr>
              <a:t>- </a:t>
            </a:r>
            <a:r>
              <a:rPr lang="ru-RU" sz="1600" dirty="0" smtClean="0">
                <a:latin typeface="Liberation Serif"/>
                <a:ea typeface="Segoe UI Black" pitchFamily="34" charset="0"/>
              </a:rPr>
              <a:t>2025.  </a:t>
            </a:r>
            <a:r>
              <a:rPr lang="ru-RU" sz="1600" dirty="0">
                <a:latin typeface="Liberation Serif"/>
                <a:ea typeface="Segoe UI Black" pitchFamily="34" charset="0"/>
              </a:rPr>
              <a:t>- 21 сл. </a:t>
            </a:r>
          </a:p>
        </p:txBody>
      </p:sp>
      <p:grpSp>
        <p:nvGrpSpPr>
          <p:cNvPr id="9" name="Группа 8"/>
          <p:cNvGrpSpPr/>
          <p:nvPr/>
        </p:nvGrpSpPr>
        <p:grpSpPr>
          <a:xfrm>
            <a:off x="38779" y="6408515"/>
            <a:ext cx="8989182" cy="427127"/>
            <a:chOff x="153435" y="6309275"/>
            <a:chExt cx="8771165" cy="427127"/>
          </a:xfrm>
        </p:grpSpPr>
        <p:pic>
          <p:nvPicPr>
            <p:cNvPr id="4098" name="Picture 2" descr="C:\Users\host12_user1\Desktop\ОИЛ урок Курганская область в годы Великой Отечественной войны\красная-гвоз-ика-при-ента-джор-ж-изо-ированная-на-бе-ой-пре-посы-ке-90243977.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3435" y="6309320"/>
              <a:ext cx="643136" cy="427082"/>
            </a:xfrm>
            <a:prstGeom prst="rect">
              <a:avLst/>
            </a:prstGeom>
            <a:noFill/>
            <a:extLst>
              <a:ext uri="{909E8E84-426E-40DD-AFC4-6F175D3DCCD1}">
                <a14:hiddenFill xmlns:a14="http://schemas.microsoft.com/office/drawing/2010/main">
                  <a:solidFill>
                    <a:srgbClr val="FFFFFF"/>
                  </a:solidFill>
                </a14:hiddenFill>
              </a:ext>
            </a:extLst>
          </p:spPr>
        </p:pic>
        <p:grpSp>
          <p:nvGrpSpPr>
            <p:cNvPr id="4" name="Группа 3"/>
            <p:cNvGrpSpPr/>
            <p:nvPr/>
          </p:nvGrpSpPr>
          <p:grpSpPr>
            <a:xfrm>
              <a:off x="796571" y="6309320"/>
              <a:ext cx="2498136" cy="427082"/>
              <a:chOff x="796571" y="6309320"/>
              <a:chExt cx="2498136" cy="427082"/>
            </a:xfrm>
          </p:grpSpPr>
          <p:pic>
            <p:nvPicPr>
              <p:cNvPr id="5" name="Picture 2" descr="C:\Users\host12_user1\Desktop\ОИЛ урок Курганская область в годы Великой Отечественной войны\красная-гвоз-ика-при-ента-джор-ж-изо-ированная-на-бе-ой-пре-посы-ке-90243977.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96571" y="6309320"/>
                <a:ext cx="643136" cy="42708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host12_user1\Desktop\ОИЛ урок Курганская область в годы Великой Отечественной войны\красная-гвоз-ика-при-ента-джор-ж-изо-ированная-на-бе-ой-пре-посы-ке-90243977.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65299" y="6309320"/>
                <a:ext cx="643136" cy="42708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host12_user1\Desktop\ОИЛ урок Курганская область в годы Великой Отечественной войны\красная-гвоз-ика-при-ента-джор-ж-изо-ированная-на-бе-ой-пре-посы-ке-90243977.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08435" y="6309320"/>
                <a:ext cx="643136" cy="42708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host12_user1\Desktop\ОИЛ урок Курганская область в годы Великой Отечественной войны\красная-гвоз-ика-при-ента-джор-ж-изо-ированная-на-бе-ой-пре-посы-ке-90243977.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51571" y="6309320"/>
                <a:ext cx="643136" cy="427082"/>
              </a:xfrm>
              <a:prstGeom prst="rect">
                <a:avLst/>
              </a:prstGeom>
              <a:noFill/>
              <a:extLst>
                <a:ext uri="{909E8E84-426E-40DD-AFC4-6F175D3DCCD1}">
                  <a14:hiddenFill xmlns:a14="http://schemas.microsoft.com/office/drawing/2010/main">
                    <a:solidFill>
                      <a:srgbClr val="FFFFFF"/>
                    </a:solidFill>
                  </a14:hiddenFill>
                </a:ext>
              </a:extLst>
            </p:spPr>
          </p:pic>
        </p:grpSp>
        <p:pic>
          <p:nvPicPr>
            <p:cNvPr id="4099"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86388" y="6309320"/>
              <a:ext cx="2493963" cy="427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1" name="Группа 10"/>
            <p:cNvGrpSpPr/>
            <p:nvPr/>
          </p:nvGrpSpPr>
          <p:grpSpPr>
            <a:xfrm>
              <a:off x="5780351" y="6309275"/>
              <a:ext cx="2498136" cy="427082"/>
              <a:chOff x="796571" y="6309320"/>
              <a:chExt cx="2498136" cy="427082"/>
            </a:xfrm>
          </p:grpSpPr>
          <p:pic>
            <p:nvPicPr>
              <p:cNvPr id="12" name="Picture 2" descr="C:\Users\host12_user1\Desktop\ОИЛ урок Курганская область в годы Великой Отечественной войны\красная-гвоз-ика-при-ента-джор-ж-изо-ированная-на-бе-ой-пре-посы-ке-90243977.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96571" y="6309320"/>
                <a:ext cx="643136" cy="42708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C:\Users\host12_user1\Desktop\ОИЛ урок Курганская область в годы Великой Отечественной войны\красная-гвоз-ика-при-ента-джор-ж-изо-ированная-на-бе-ой-пре-посы-ке-90243977.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65299" y="6309320"/>
                <a:ext cx="643136" cy="42708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Users\host12_user1\Desktop\ОИЛ урок Курганская область в годы Великой Отечественной войны\красная-гвоз-ика-при-ента-джор-ж-изо-ированная-на-бе-ой-пре-посы-ке-90243977.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08435" y="6309320"/>
                <a:ext cx="643136" cy="42708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C:\Users\host12_user1\Desktop\ОИЛ урок Курганская область в годы Великой Отечественной войны\красная-гвоз-ика-при-ента-джор-ж-изо-ированная-на-бе-ой-пре-посы-ке-90243977.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51571" y="6309320"/>
                <a:ext cx="643136" cy="427082"/>
              </a:xfrm>
              <a:prstGeom prst="rect">
                <a:avLst/>
              </a:prstGeom>
              <a:noFill/>
              <a:extLst>
                <a:ext uri="{909E8E84-426E-40DD-AFC4-6F175D3DCCD1}">
                  <a14:hiddenFill xmlns:a14="http://schemas.microsoft.com/office/drawing/2010/main">
                    <a:solidFill>
                      <a:srgbClr val="FFFFFF"/>
                    </a:solidFill>
                  </a14:hiddenFill>
                </a:ext>
              </a:extLst>
            </p:spPr>
          </p:pic>
        </p:grpSp>
        <p:pic>
          <p:nvPicPr>
            <p:cNvPr id="4100"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78487" y="6309275"/>
              <a:ext cx="646113" cy="427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134845556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1720" y="764705"/>
            <a:ext cx="7203650" cy="39406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835696" y="5949280"/>
            <a:ext cx="5184576" cy="584775"/>
          </a:xfrm>
          <a:prstGeom prst="rect">
            <a:avLst/>
          </a:prstGeom>
          <a:noFill/>
        </p:spPr>
        <p:txBody>
          <a:bodyPr wrap="square" rtlCol="0">
            <a:spAutoFit/>
          </a:bodyPr>
          <a:lstStyle/>
          <a:p>
            <a:r>
              <a:rPr lang="en-US" sz="3200" b="1" dirty="0" smtClean="0">
                <a:latin typeface="Segoe Script" pitchFamily="66" charset="0"/>
              </a:rPr>
              <a:t>Thank you … </a:t>
            </a:r>
            <a:endParaRPr lang="ru-RU" sz="3200" b="1" dirty="0">
              <a:latin typeface="Segoe Script" pitchFamily="66" charset="0"/>
            </a:endParaRPr>
          </a:p>
        </p:txBody>
      </p:sp>
    </p:spTree>
    <p:extLst>
      <p:ext uri="{BB962C8B-B14F-4D97-AF65-F5344CB8AC3E}">
        <p14:creationId xmlns:p14="http://schemas.microsoft.com/office/powerpoint/2010/main" val="277721564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10.88.38.3\Obmen\ОИЛ\Курган в ВОВ\Курган в ВОВ рабочий\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99750" y="481972"/>
            <a:ext cx="4213915" cy="6222110"/>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323529" y="5805264"/>
            <a:ext cx="4536504" cy="923330"/>
          </a:xfrm>
          <a:prstGeom prst="rect">
            <a:avLst/>
          </a:prstGeom>
        </p:spPr>
        <p:txBody>
          <a:bodyPr wrap="square">
            <a:spAutoFit/>
          </a:bodyPr>
          <a:lstStyle/>
          <a:p>
            <a:r>
              <a:rPr lang="en-US" b="1" dirty="0" smtClean="0">
                <a:latin typeface="Matura MT Script Capitals" pitchFamily="66" charset="0"/>
              </a:rPr>
              <a:t>The </a:t>
            </a:r>
            <a:r>
              <a:rPr lang="en-US" b="1" dirty="0">
                <a:latin typeface="Matura MT Script Capitals" pitchFamily="66" charset="0"/>
              </a:rPr>
              <a:t>Decree of the Supreme Soviet Presidium of the </a:t>
            </a:r>
            <a:r>
              <a:rPr lang="en-US" b="1" dirty="0" smtClean="0">
                <a:latin typeface="Matura MT Script Capitals" pitchFamily="66" charset="0"/>
              </a:rPr>
              <a:t>USSR</a:t>
            </a:r>
            <a:r>
              <a:rPr lang="ru-RU" b="1" dirty="0" smtClean="0">
                <a:latin typeface="Matura MT Script Capitals" pitchFamily="66" charset="0"/>
              </a:rPr>
              <a:t>, </a:t>
            </a:r>
          </a:p>
          <a:p>
            <a:r>
              <a:rPr lang="en-US" b="1" dirty="0" smtClean="0">
                <a:latin typeface="Matura MT Script Capitals" pitchFamily="66" charset="0"/>
              </a:rPr>
              <a:t>the </a:t>
            </a:r>
            <a:r>
              <a:rPr lang="en-US" b="1" dirty="0">
                <a:latin typeface="Matura MT Script Capitals" pitchFamily="66" charset="0"/>
              </a:rPr>
              <a:t>6th of February, 1943 </a:t>
            </a:r>
            <a:endParaRPr lang="ru-RU" b="1" dirty="0">
              <a:latin typeface="Segoe UI" pitchFamily="34" charset="0"/>
              <a:cs typeface="Segoe UI" pitchFamily="34" charset="0"/>
            </a:endParaRPr>
          </a:p>
        </p:txBody>
      </p:sp>
      <p:sp>
        <p:nvSpPr>
          <p:cNvPr id="3" name="Прямоугольник 2"/>
          <p:cNvSpPr/>
          <p:nvPr/>
        </p:nvSpPr>
        <p:spPr>
          <a:xfrm>
            <a:off x="395536" y="548680"/>
            <a:ext cx="4161717" cy="954107"/>
          </a:xfrm>
          <a:prstGeom prst="rect">
            <a:avLst/>
          </a:prstGeom>
        </p:spPr>
        <p:txBody>
          <a:bodyPr wrap="none">
            <a:spAutoFit/>
          </a:bodyPr>
          <a:lstStyle/>
          <a:p>
            <a:r>
              <a:rPr lang="en-US" sz="2800" b="1" dirty="0">
                <a:latin typeface="Segoe UI Black" pitchFamily="34" charset="0"/>
                <a:ea typeface="Segoe UI Black" pitchFamily="34" charset="0"/>
              </a:rPr>
              <a:t>The </a:t>
            </a:r>
            <a:r>
              <a:rPr lang="en-US" sz="2800" b="1" dirty="0" smtClean="0">
                <a:latin typeface="Segoe UI Black" pitchFamily="34" charset="0"/>
                <a:ea typeface="Segoe UI Black" pitchFamily="34" charset="0"/>
              </a:rPr>
              <a:t>formation</a:t>
            </a:r>
            <a:r>
              <a:rPr lang="ru-RU" sz="2800" b="1" dirty="0" smtClean="0">
                <a:latin typeface="Segoe UI Black" pitchFamily="34" charset="0"/>
                <a:ea typeface="Segoe UI Black" pitchFamily="34" charset="0"/>
              </a:rPr>
              <a:t> </a:t>
            </a:r>
          </a:p>
          <a:p>
            <a:r>
              <a:rPr lang="en-US" sz="2800" b="1" dirty="0" smtClean="0">
                <a:latin typeface="Segoe UI Black" pitchFamily="34" charset="0"/>
                <a:ea typeface="Segoe UI Black" pitchFamily="34" charset="0"/>
              </a:rPr>
              <a:t>of </a:t>
            </a:r>
            <a:r>
              <a:rPr lang="en-US" sz="2800" b="1" dirty="0">
                <a:latin typeface="Segoe UI Black" pitchFamily="34" charset="0"/>
                <a:ea typeface="Segoe UI Black" pitchFamily="34" charset="0"/>
              </a:rPr>
              <a:t>the </a:t>
            </a:r>
            <a:r>
              <a:rPr lang="ru-RU" sz="2800" b="1" dirty="0" smtClean="0">
                <a:latin typeface="Segoe UI Black" pitchFamily="34" charset="0"/>
                <a:ea typeface="Segoe UI Black" pitchFamily="34" charset="0"/>
              </a:rPr>
              <a:t> </a:t>
            </a:r>
            <a:r>
              <a:rPr lang="en-US" sz="2800" b="1" dirty="0">
                <a:latin typeface="Segoe UI Black" pitchFamily="34" charset="0"/>
                <a:ea typeface="Segoe UI Black" pitchFamily="34" charset="0"/>
              </a:rPr>
              <a:t>Kurgan </a:t>
            </a:r>
            <a:r>
              <a:rPr lang="en-US" sz="2800" b="1" dirty="0" smtClean="0">
                <a:latin typeface="Segoe UI Black" pitchFamily="34" charset="0"/>
                <a:ea typeface="Segoe UI Black" pitchFamily="34" charset="0"/>
              </a:rPr>
              <a:t>Region </a:t>
            </a:r>
            <a:endParaRPr lang="ru-RU" sz="2800" dirty="0">
              <a:latin typeface="Segoe UI Black" pitchFamily="34" charset="0"/>
              <a:ea typeface="Segoe UI Black" pitchFamily="34" charset="0"/>
            </a:endParaRPr>
          </a:p>
        </p:txBody>
      </p:sp>
      <p:pic>
        <p:nvPicPr>
          <p:cNvPr id="1027" name="Picture 3" descr="C:\Users\host12_user1\Desktop\ОИЛ урок Курганская область в годы Великой Отечественной войны\курган обл.jf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1339" y="3124362"/>
            <a:ext cx="4315914" cy="24169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869899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host12_user1\Desktop\ОИЛ урок Курганская область в годы Великой Отечественной войны\солдат.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456" y="1196752"/>
            <a:ext cx="8962737" cy="5016241"/>
          </a:xfrm>
          <a:prstGeom prst="rect">
            <a:avLst/>
          </a:prstGeom>
          <a:noFill/>
          <a:extLst>
            <a:ext uri="{909E8E84-426E-40DD-AFC4-6F175D3DCCD1}">
              <a14:hiddenFill xmlns:a14="http://schemas.microsoft.com/office/drawing/2010/main">
                <a:solidFill>
                  <a:srgbClr val="FFFFFF"/>
                </a:solidFill>
              </a14:hiddenFill>
            </a:ext>
          </a:extLst>
        </p:spPr>
      </p:pic>
      <p:sp>
        <p:nvSpPr>
          <p:cNvPr id="3" name="Заголовок 2"/>
          <p:cNvSpPr>
            <a:spLocks noGrp="1"/>
          </p:cNvSpPr>
          <p:nvPr>
            <p:ph type="title"/>
          </p:nvPr>
        </p:nvSpPr>
        <p:spPr>
          <a:xfrm>
            <a:off x="362357" y="188640"/>
            <a:ext cx="8424936" cy="1047646"/>
          </a:xfrm>
        </p:spPr>
        <p:txBody>
          <a:bodyPr>
            <a:normAutofit/>
          </a:bodyPr>
          <a:lstStyle/>
          <a:p>
            <a:pPr algn="l"/>
            <a:r>
              <a:rPr lang="ru-RU" sz="2000" dirty="0" smtClean="0">
                <a:solidFill>
                  <a:schemeClr val="tx1"/>
                </a:solidFill>
                <a:latin typeface="Segoe UI Black" pitchFamily="34" charset="0"/>
                <a:ea typeface="Segoe UI Black" pitchFamily="34" charset="0"/>
              </a:rPr>
              <a:t>- </a:t>
            </a:r>
            <a:r>
              <a:rPr lang="en-US" sz="2000" dirty="0" smtClean="0">
                <a:solidFill>
                  <a:schemeClr val="tx1"/>
                </a:solidFill>
                <a:latin typeface="Segoe UI Black" pitchFamily="34" charset="0"/>
                <a:ea typeface="Segoe UI Black" pitchFamily="34" charset="0"/>
              </a:rPr>
              <a:t>More </a:t>
            </a:r>
            <a:r>
              <a:rPr lang="en-US" sz="2000" dirty="0">
                <a:solidFill>
                  <a:schemeClr val="tx1"/>
                </a:solidFill>
                <a:latin typeface="Segoe UI Black" pitchFamily="34" charset="0"/>
                <a:ea typeface="Segoe UI Black" pitchFamily="34" charset="0"/>
              </a:rPr>
              <a:t>than 220 thousand residents of the Kurgan region fought </a:t>
            </a:r>
            <a:r>
              <a:rPr lang="ru-RU" sz="2000" dirty="0" smtClean="0">
                <a:solidFill>
                  <a:schemeClr val="tx1"/>
                </a:solidFill>
                <a:latin typeface="Segoe UI Black" pitchFamily="34" charset="0"/>
                <a:ea typeface="Segoe UI Black" pitchFamily="34" charset="0"/>
              </a:rPr>
              <a:t>	</a:t>
            </a:r>
            <a:r>
              <a:rPr lang="en-US" sz="2000" dirty="0" smtClean="0">
                <a:solidFill>
                  <a:schemeClr val="tx1"/>
                </a:solidFill>
                <a:latin typeface="Segoe UI Black" pitchFamily="34" charset="0"/>
                <a:ea typeface="Segoe UI Black" pitchFamily="34" charset="0"/>
              </a:rPr>
              <a:t>on </a:t>
            </a:r>
            <a:r>
              <a:rPr lang="en-US" sz="2000" dirty="0">
                <a:solidFill>
                  <a:schemeClr val="tx1"/>
                </a:solidFill>
                <a:latin typeface="Segoe UI Black" pitchFamily="34" charset="0"/>
                <a:ea typeface="Segoe UI Black" pitchFamily="34" charset="0"/>
              </a:rPr>
              <a:t>the fronts of the Great Patriotic War, </a:t>
            </a:r>
            <a:r>
              <a:rPr lang="ru-RU" sz="2000" dirty="0" smtClean="0">
                <a:solidFill>
                  <a:schemeClr val="tx1"/>
                </a:solidFill>
                <a:latin typeface="Segoe UI Black" pitchFamily="34" charset="0"/>
                <a:ea typeface="Segoe UI Black" pitchFamily="34" charset="0"/>
              </a:rPr>
              <a:t/>
            </a:r>
            <a:br>
              <a:rPr lang="ru-RU" sz="2000" dirty="0" smtClean="0">
                <a:solidFill>
                  <a:schemeClr val="tx1"/>
                </a:solidFill>
                <a:latin typeface="Segoe UI Black" pitchFamily="34" charset="0"/>
                <a:ea typeface="Segoe UI Black" pitchFamily="34" charset="0"/>
              </a:rPr>
            </a:br>
            <a:r>
              <a:rPr lang="ru-RU" sz="2000" dirty="0" smtClean="0">
                <a:solidFill>
                  <a:schemeClr val="tx1"/>
                </a:solidFill>
                <a:latin typeface="Segoe UI Black" pitchFamily="34" charset="0"/>
                <a:ea typeface="Segoe UI Black" pitchFamily="34" charset="0"/>
              </a:rPr>
              <a:t>- </a:t>
            </a:r>
            <a:r>
              <a:rPr lang="en-US" sz="2000" dirty="0" smtClean="0">
                <a:solidFill>
                  <a:schemeClr val="tx1"/>
                </a:solidFill>
                <a:latin typeface="Segoe UI Black" pitchFamily="34" charset="0"/>
                <a:ea typeface="Segoe UI Black" pitchFamily="34" charset="0"/>
              </a:rPr>
              <a:t>More </a:t>
            </a:r>
            <a:r>
              <a:rPr lang="en-US" sz="2000" dirty="0">
                <a:solidFill>
                  <a:schemeClr val="tx1"/>
                </a:solidFill>
                <a:latin typeface="Segoe UI Black" pitchFamily="34" charset="0"/>
                <a:ea typeface="Segoe UI Black" pitchFamily="34" charset="0"/>
              </a:rPr>
              <a:t>than 117 thousand of them did not return home.</a:t>
            </a:r>
            <a:endParaRPr lang="ru-RU" sz="2000" dirty="0">
              <a:solidFill>
                <a:schemeClr val="tx1"/>
              </a:solidFill>
              <a:latin typeface="Segoe UI Black" pitchFamily="34" charset="0"/>
              <a:ea typeface="Segoe UI Black" pitchFamily="34" charset="0"/>
            </a:endParaRPr>
          </a:p>
        </p:txBody>
      </p:sp>
      <p:pic>
        <p:nvPicPr>
          <p:cNvPr id="921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47864" y="6093295"/>
            <a:ext cx="2305050" cy="877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4715295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 y="260648"/>
            <a:ext cx="8576632" cy="64648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descr="\\10.88.38.3\Obmen\ОИЛ\Курган в ВОВ\Курган в ВОВ рабочий\3 белые дьяволы.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528" y="1190655"/>
            <a:ext cx="8335882" cy="4680520"/>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323528" y="5871175"/>
            <a:ext cx="6840760" cy="707886"/>
          </a:xfrm>
          <a:prstGeom prst="rect">
            <a:avLst/>
          </a:prstGeom>
        </p:spPr>
        <p:txBody>
          <a:bodyPr wrap="square">
            <a:spAutoFit/>
          </a:bodyPr>
          <a:lstStyle/>
          <a:p>
            <a:r>
              <a:rPr lang="ru-RU" sz="4000" b="1" dirty="0" smtClean="0"/>
              <a:t>	</a:t>
            </a:r>
            <a:r>
              <a:rPr lang="en-US" sz="4000" b="1" dirty="0" smtClean="0"/>
              <a:t>The </a:t>
            </a:r>
            <a:r>
              <a:rPr lang="en-US" sz="4000" b="1" dirty="0"/>
              <a:t>32</a:t>
            </a:r>
            <a:r>
              <a:rPr lang="en-US" sz="4000" b="1" baseline="30000" dirty="0"/>
              <a:t>nd</a:t>
            </a:r>
            <a:r>
              <a:rPr lang="en-US" sz="4000" b="1" dirty="0"/>
              <a:t>  Ski Regiment</a:t>
            </a:r>
            <a:endParaRPr lang="ru-RU" sz="4000" b="1" dirty="0">
              <a:latin typeface="Segoe UI" pitchFamily="34" charset="0"/>
              <a:cs typeface="Segoe UI" pitchFamily="34" charset="0"/>
            </a:endParaRPr>
          </a:p>
        </p:txBody>
      </p:sp>
      <p:sp>
        <p:nvSpPr>
          <p:cNvPr id="3" name="Прямоугольник 2"/>
          <p:cNvSpPr/>
          <p:nvPr/>
        </p:nvSpPr>
        <p:spPr>
          <a:xfrm>
            <a:off x="395536" y="548680"/>
            <a:ext cx="3672800" cy="707886"/>
          </a:xfrm>
          <a:prstGeom prst="rect">
            <a:avLst/>
          </a:prstGeom>
        </p:spPr>
        <p:txBody>
          <a:bodyPr wrap="none">
            <a:spAutoFit/>
          </a:bodyPr>
          <a:lstStyle/>
          <a:p>
            <a:r>
              <a:rPr lang="de-DE" sz="4000" b="1" dirty="0">
                <a:latin typeface="Segoe UI" pitchFamily="34" charset="0"/>
                <a:cs typeface="Segoe UI" pitchFamily="34" charset="0"/>
              </a:rPr>
              <a:t>„</a:t>
            </a:r>
            <a:r>
              <a:rPr lang="en-US" sz="4000" b="1" dirty="0"/>
              <a:t>White devils</a:t>
            </a:r>
            <a:r>
              <a:rPr lang="ru-RU" sz="4000" b="1" dirty="0" smtClean="0"/>
              <a:t>»</a:t>
            </a:r>
            <a:endParaRPr lang="ru-RU" sz="4000" dirty="0"/>
          </a:p>
        </p:txBody>
      </p:sp>
    </p:spTree>
    <p:extLst>
      <p:ext uri="{BB962C8B-B14F-4D97-AF65-F5344CB8AC3E}">
        <p14:creationId xmlns:p14="http://schemas.microsoft.com/office/powerpoint/2010/main" val="395943298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227544"/>
            <a:ext cx="8712968" cy="64648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descr="\\10.88.38.3\Obmen\ОИЛ\Курган в ВОВ\Курган в ВОВ рабочий\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8384" y="404664"/>
            <a:ext cx="8303077" cy="5454235"/>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251655" y="5931075"/>
            <a:ext cx="8640825" cy="830997"/>
          </a:xfrm>
          <a:prstGeom prst="rect">
            <a:avLst/>
          </a:prstGeom>
        </p:spPr>
        <p:txBody>
          <a:bodyPr wrap="square">
            <a:spAutoFit/>
          </a:bodyPr>
          <a:lstStyle/>
          <a:p>
            <a:r>
              <a:rPr lang="en-US" sz="2400" b="1" dirty="0">
                <a:latin typeface="Segoe UI Black" pitchFamily="34" charset="0"/>
                <a:ea typeface="Segoe UI Black" pitchFamily="34" charset="0"/>
              </a:rPr>
              <a:t>During the Great Patriotic War military schools were opened in the Kurgan region</a:t>
            </a:r>
            <a:endParaRPr lang="ru-RU" sz="2400" b="1" dirty="0">
              <a:latin typeface="Segoe UI Black" pitchFamily="34" charset="0"/>
              <a:ea typeface="Segoe UI Black" pitchFamily="34" charset="0"/>
              <a:cs typeface="Segoe UI" pitchFamily="34" charset="0"/>
            </a:endParaRPr>
          </a:p>
        </p:txBody>
      </p:sp>
    </p:spTree>
    <p:extLst>
      <p:ext uri="{BB962C8B-B14F-4D97-AF65-F5344CB8AC3E}">
        <p14:creationId xmlns:p14="http://schemas.microsoft.com/office/powerpoint/2010/main" val="180199746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95793"/>
            <a:ext cx="8905867" cy="67622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descr="C:\Users\host12_user1\Desktop\ОИЛ урок Курганская область в годы Великой Отечественной войны\герои на фоне неба.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675" y="1628800"/>
            <a:ext cx="9071073" cy="505781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Users\host12_user1\Desktop\ОИЛ урок Курганская область в годы Великой Отечественной войны\mulyazh-zvezdy-geroj-sovetskogo-soyuza-9_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355" y="218073"/>
            <a:ext cx="882946" cy="1177261"/>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899592" y="591072"/>
            <a:ext cx="7992887" cy="830997"/>
          </a:xfrm>
          <a:prstGeom prst="rect">
            <a:avLst/>
          </a:prstGeom>
        </p:spPr>
        <p:txBody>
          <a:bodyPr wrap="square">
            <a:spAutoFit/>
          </a:bodyPr>
          <a:lstStyle/>
          <a:p>
            <a:r>
              <a:rPr lang="en-US" sz="2400" b="1" dirty="0" smtClean="0">
                <a:latin typeface="Segoe UI Black" pitchFamily="34" charset="0"/>
                <a:ea typeface="Segoe UI Black" pitchFamily="34" charset="0"/>
              </a:rPr>
              <a:t>More </a:t>
            </a:r>
            <a:r>
              <a:rPr lang="en-US" sz="2400" b="1" dirty="0">
                <a:latin typeface="Segoe UI Black" pitchFamily="34" charset="0"/>
                <a:ea typeface="Segoe UI Black" pitchFamily="34" charset="0"/>
              </a:rPr>
              <a:t>than one hundred citizens of the Kurgan region became Heroes of the Soviet </a:t>
            </a:r>
            <a:r>
              <a:rPr lang="en-US" sz="2400" b="1" dirty="0" smtClean="0">
                <a:latin typeface="Segoe UI Black" pitchFamily="34" charset="0"/>
                <a:ea typeface="Segoe UI Black" pitchFamily="34" charset="0"/>
              </a:rPr>
              <a:t>Union</a:t>
            </a:r>
            <a:endParaRPr lang="ru-RU" sz="2400" b="1" dirty="0">
              <a:latin typeface="Segoe UI Black" pitchFamily="34" charset="0"/>
              <a:ea typeface="Segoe UI Black" pitchFamily="34" charset="0"/>
            </a:endParaRPr>
          </a:p>
        </p:txBody>
      </p:sp>
    </p:spTree>
    <p:extLst>
      <p:ext uri="{BB962C8B-B14F-4D97-AF65-F5344CB8AC3E}">
        <p14:creationId xmlns:p14="http://schemas.microsoft.com/office/powerpoint/2010/main" val="81859914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801" y="188640"/>
            <a:ext cx="8680326" cy="6540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8" name="Picture 2" descr="\\10.88.38.3\Obmen\ОИЛ\Курган в ВОВ\Курган в ВОВ рабочий\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2820" y="404664"/>
            <a:ext cx="8526287" cy="5688632"/>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971600" y="6237313"/>
            <a:ext cx="5951181" cy="461665"/>
          </a:xfrm>
          <a:prstGeom prst="rect">
            <a:avLst/>
          </a:prstGeom>
        </p:spPr>
        <p:txBody>
          <a:bodyPr wrap="none">
            <a:spAutoFit/>
          </a:bodyPr>
          <a:lstStyle/>
          <a:p>
            <a:r>
              <a:rPr lang="de-DE" sz="2400" b="1" dirty="0">
                <a:solidFill>
                  <a:schemeClr val="bg1"/>
                </a:solidFill>
                <a:latin typeface="Segoe UI" pitchFamily="34" charset="0"/>
                <a:cs typeface="Segoe UI" pitchFamily="34" charset="0"/>
              </a:rPr>
              <a:t>Tank </a:t>
            </a:r>
            <a:r>
              <a:rPr lang="de-DE" sz="2400" b="1" dirty="0" smtClean="0">
                <a:solidFill>
                  <a:schemeClr val="bg1"/>
                </a:solidFill>
                <a:latin typeface="Segoe UI" pitchFamily="34" charset="0"/>
                <a:cs typeface="Segoe UI" pitchFamily="34" charset="0"/>
              </a:rPr>
              <a:t>crewman </a:t>
            </a:r>
            <a:r>
              <a:rPr lang="de-DE" sz="2400" b="1" dirty="0">
                <a:solidFill>
                  <a:schemeClr val="bg1"/>
                </a:solidFill>
                <a:latin typeface="Segoe UI" pitchFamily="34" charset="0"/>
                <a:cs typeface="Segoe UI" pitchFamily="34" charset="0"/>
              </a:rPr>
              <a:t>Ivan Stepanovich </a:t>
            </a:r>
            <a:r>
              <a:rPr lang="de-DE" sz="2400" b="1" dirty="0" err="1">
                <a:solidFill>
                  <a:schemeClr val="bg1"/>
                </a:solidFill>
                <a:latin typeface="Segoe UI" pitchFamily="34" charset="0"/>
                <a:cs typeface="Segoe UI" pitchFamily="34" charset="0"/>
              </a:rPr>
              <a:t>Kudrin</a:t>
            </a:r>
            <a:r>
              <a:rPr lang="de-DE" sz="2400" b="1" dirty="0">
                <a:solidFill>
                  <a:schemeClr val="bg1"/>
                </a:solidFill>
                <a:latin typeface="Segoe UI" pitchFamily="34" charset="0"/>
                <a:cs typeface="Segoe UI" pitchFamily="34" charset="0"/>
              </a:rPr>
              <a:t> </a:t>
            </a:r>
            <a:endParaRPr lang="ru-RU" sz="2400" b="1" dirty="0">
              <a:solidFill>
                <a:schemeClr val="bg1"/>
              </a:solidFill>
              <a:latin typeface="Segoe UI" pitchFamily="34" charset="0"/>
              <a:cs typeface="Segoe UI" pitchFamily="34" charset="0"/>
            </a:endParaRPr>
          </a:p>
        </p:txBody>
      </p:sp>
    </p:spTree>
    <p:extLst>
      <p:ext uri="{BB962C8B-B14F-4D97-AF65-F5344CB8AC3E}">
        <p14:creationId xmlns:p14="http://schemas.microsoft.com/office/powerpoint/2010/main" val="184374170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10.88.38.3\Obmen\ОИЛ\Курган в ВОВ\Курган в ВОВ рабочий\6.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95328" y="809328"/>
            <a:ext cx="6048672" cy="6048672"/>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179512" y="116632"/>
            <a:ext cx="7200800" cy="461665"/>
          </a:xfrm>
          <a:prstGeom prst="rect">
            <a:avLst/>
          </a:prstGeom>
        </p:spPr>
        <p:txBody>
          <a:bodyPr wrap="square">
            <a:spAutoFit/>
          </a:bodyPr>
          <a:lstStyle/>
          <a:p>
            <a:r>
              <a:rPr lang="de-DE" sz="2400" b="1" dirty="0">
                <a:latin typeface="Segoe UI" pitchFamily="34" charset="0"/>
                <a:cs typeface="Segoe UI" pitchFamily="34" charset="0"/>
              </a:rPr>
              <a:t>Grigory </a:t>
            </a:r>
            <a:r>
              <a:rPr lang="de-DE" sz="2400" b="1" dirty="0" err="1">
                <a:latin typeface="Segoe UI" pitchFamily="34" charset="0"/>
                <a:cs typeface="Segoe UI" pitchFamily="34" charset="0"/>
              </a:rPr>
              <a:t>Panteleevich</a:t>
            </a:r>
            <a:r>
              <a:rPr lang="de-DE" sz="2400" b="1" dirty="0">
                <a:latin typeface="Segoe UI" pitchFamily="34" charset="0"/>
                <a:cs typeface="Segoe UI" pitchFamily="34" charset="0"/>
              </a:rPr>
              <a:t> </a:t>
            </a:r>
            <a:r>
              <a:rPr lang="de-DE" sz="2400" b="1" dirty="0" err="1" smtClean="0">
                <a:latin typeface="Segoe UI" pitchFamily="34" charset="0"/>
                <a:cs typeface="Segoe UI" pitchFamily="34" charset="0"/>
              </a:rPr>
              <a:t>Kravchenko</a:t>
            </a:r>
            <a:r>
              <a:rPr lang="ru-RU" sz="2400" b="1" dirty="0" smtClean="0">
                <a:latin typeface="Segoe UI" pitchFamily="34" charset="0"/>
                <a:cs typeface="Segoe UI" pitchFamily="34" charset="0"/>
              </a:rPr>
              <a:t>, </a:t>
            </a:r>
            <a:r>
              <a:rPr lang="de-DE" sz="2400" b="1" dirty="0" smtClean="0">
                <a:latin typeface="Segoe UI" pitchFamily="34" charset="0"/>
                <a:cs typeface="Segoe UI" pitchFamily="34" charset="0"/>
              </a:rPr>
              <a:t>Kurgan </a:t>
            </a:r>
            <a:r>
              <a:rPr lang="de-DE" sz="2400" b="1" dirty="0" err="1">
                <a:latin typeface="Segoe UI" pitchFamily="34" charset="0"/>
                <a:cs typeface="Segoe UI" pitchFamily="34" charset="0"/>
              </a:rPr>
              <a:t>air</a:t>
            </a:r>
            <a:r>
              <a:rPr lang="de-DE" sz="2400" b="1" dirty="0">
                <a:latin typeface="Segoe UI" pitchFamily="34" charset="0"/>
                <a:cs typeface="Segoe UI" pitchFamily="34" charset="0"/>
              </a:rPr>
              <a:t> </a:t>
            </a:r>
            <a:r>
              <a:rPr lang="de-DE" sz="2400" b="1" dirty="0" err="1" smtClean="0">
                <a:latin typeface="Segoe UI" pitchFamily="34" charset="0"/>
                <a:cs typeface="Segoe UI" pitchFamily="34" charset="0"/>
              </a:rPr>
              <a:t>ace</a:t>
            </a:r>
            <a:r>
              <a:rPr lang="de-DE" sz="2400" b="1" dirty="0" smtClean="0">
                <a:latin typeface="Segoe UI" pitchFamily="34" charset="0"/>
                <a:cs typeface="Segoe UI" pitchFamily="34" charset="0"/>
              </a:rPr>
              <a:t>  </a:t>
            </a:r>
            <a:endParaRPr lang="ru-RU" sz="2400" b="1" dirty="0">
              <a:latin typeface="Segoe UI" pitchFamily="34" charset="0"/>
              <a:cs typeface="Segoe UI" pitchFamily="34" charset="0"/>
            </a:endParaRPr>
          </a:p>
        </p:txBody>
      </p:sp>
      <p:pic>
        <p:nvPicPr>
          <p:cNvPr id="4"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814928">
            <a:off x="293532" y="1256152"/>
            <a:ext cx="4191000" cy="212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00392" y="336892"/>
            <a:ext cx="827584" cy="6996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54897995"/>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Апекс">
  <a:themeElements>
    <a:clrScheme name="Апекс">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Апекс">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Апекс">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Apex</Template>
  <TotalTime>1360</TotalTime>
  <Words>1403</Words>
  <Application>Microsoft Office PowerPoint</Application>
  <PresentationFormat>Экран (4:3)</PresentationFormat>
  <Paragraphs>79</Paragraphs>
  <Slides>22</Slides>
  <Notes>19</Notes>
  <HiddenSlides>0</HiddenSlides>
  <MMClips>0</MMClips>
  <ScaleCrop>false</ScaleCrop>
  <HeadingPairs>
    <vt:vector size="4" baseType="variant">
      <vt:variant>
        <vt:lpstr>Тема</vt:lpstr>
      </vt:variant>
      <vt:variant>
        <vt:i4>1</vt:i4>
      </vt:variant>
      <vt:variant>
        <vt:lpstr>Заголовки слайдов</vt:lpstr>
      </vt:variant>
      <vt:variant>
        <vt:i4>22</vt:i4>
      </vt:variant>
    </vt:vector>
  </HeadingPairs>
  <TitlesOfParts>
    <vt:vector size="23" baseType="lpstr">
      <vt:lpstr>Апекс</vt:lpstr>
      <vt:lpstr>           The Great Patriotic War</vt:lpstr>
      <vt:lpstr>Презентация PowerPoint</vt:lpstr>
      <vt:lpstr>Презентация PowerPoint</vt:lpstr>
      <vt:lpstr>- More than 220 thousand residents of the Kurgan region fought  on the fronts of the Great Patriotic War,  - More than 117 thousand of them did not return home.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Зауралье в годы Великой Отечественной войны</dc:title>
  <dc:creator>Сотрудник</dc:creator>
  <cp:lastModifiedBy>Сотрудник</cp:lastModifiedBy>
  <cp:revision>102</cp:revision>
  <dcterms:created xsi:type="dcterms:W3CDTF">2023-04-14T09:40:29Z</dcterms:created>
  <dcterms:modified xsi:type="dcterms:W3CDTF">2025-05-06T04:37:46Z</dcterms:modified>
</cp:coreProperties>
</file>